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</p:sldMasterIdLst>
  <p:notesMasterIdLst>
    <p:notesMasterId r:id="rId30"/>
  </p:notesMasterIdLst>
  <p:sldIdLst>
    <p:sldId id="256" r:id="rId3"/>
    <p:sldId id="294" r:id="rId4"/>
    <p:sldId id="257" r:id="rId5"/>
    <p:sldId id="258" r:id="rId6"/>
    <p:sldId id="286" r:id="rId7"/>
    <p:sldId id="260" r:id="rId8"/>
    <p:sldId id="261" r:id="rId9"/>
    <p:sldId id="262" r:id="rId10"/>
    <p:sldId id="263" r:id="rId11"/>
    <p:sldId id="289" r:id="rId12"/>
    <p:sldId id="292" r:id="rId13"/>
    <p:sldId id="264" r:id="rId14"/>
    <p:sldId id="266" r:id="rId15"/>
    <p:sldId id="267" r:id="rId16"/>
    <p:sldId id="268" r:id="rId17"/>
    <p:sldId id="293" r:id="rId18"/>
    <p:sldId id="269" r:id="rId19"/>
    <p:sldId id="288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90" r:id="rId28"/>
    <p:sldId id="284" r:id="rId29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1"/>
      <p:bold r:id="rId32"/>
    </p:embeddedFont>
    <p:embeddedFont>
      <p:font typeface="Josefin Sans" pitchFamily="2" charset="0"/>
      <p:regular r:id="rId33"/>
      <p:bold r:id="rId34"/>
      <p:italic r:id="rId35"/>
      <p:boldItalic r:id="rId36"/>
    </p:embeddedFont>
    <p:embeddedFont>
      <p:font typeface="Josefin Sans Light" pitchFamily="2" charset="0"/>
      <p:regular r:id="rId37"/>
      <p:bold r:id="rId38"/>
      <p:italic r:id="rId39"/>
      <p:boldItalic r:id="rId40"/>
    </p:embeddedFont>
    <p:embeddedFont>
      <p:font typeface="Josefin Sans Medium" panose="020B0604020202020204" charset="0"/>
      <p:regular r:id="rId41"/>
      <p:bold r:id="rId42"/>
      <p:italic r:id="rId43"/>
      <p:boldItalic r:id="rId44"/>
    </p:embeddedFont>
    <p:embeddedFont>
      <p:font typeface="Josefin Sans SemiBold" pitchFamily="2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</p:embeddedFont>
    <p:embeddedFont>
      <p:font typeface="Roboto Condensed Light" panose="02000000000000000000" pitchFamily="2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4EE"/>
    <a:srgbClr val="F7F9EB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01CCB-85E2-B237-34A0-E7014692B3A2}" v="11" dt="2021-11-13T23:26:23.473"/>
    <p1510:client id="{29CFE331-2FCC-B7DE-F0EC-9FC403DA97DF}" v="487" dt="2021-11-14T05:07:39.187"/>
    <p1510:client id="{38A82E86-6673-71FA-A3EA-7F0499C28188}" v="39" dt="2021-11-13T23:40:58.334"/>
    <p1510:client id="{4A9D9373-B9AE-C790-493D-75C81F4CFAD6}" v="56" dt="2021-11-12T19:33:55.832"/>
    <p1510:client id="{56C26765-ADF0-0F2F-997C-6449A9516315}" v="2" dt="2021-11-12T20:08:11.500"/>
    <p1510:client id="{600AE21E-CF55-90AD-063E-DBC6EB02AEDF}" v="50" dt="2021-11-13T23:39:47.056"/>
    <p1510:client id="{6DA47CE6-F28F-A947-3F35-CE5E446138E6}" v="332" dt="2021-11-13T09:16:34.802"/>
    <p1510:client id="{7059938D-6BE2-32A3-6DF0-BA8CC436E0EF}" v="1994" dt="2021-11-14T04:08:50.606"/>
    <p1510:client id="{7B1FC186-9EA7-EE5D-AC74-4F580ED591F6}" v="38" dt="2021-11-13T17:00:13.881"/>
    <p1510:client id="{7D373592-A7EF-3470-34C3-3BDFF0B6C5DE}" v="47" dt="2021-11-13T15:59:26.681"/>
    <p1510:client id="{7E559BFC-B15B-752A-B970-B9E64C7481A3}" v="80" dt="2021-11-14T00:11:32.104"/>
    <p1510:client id="{8B6210B8-8B33-E7AA-DD3E-342D8D271C52}" v="1" dt="2021-11-14T06:22:57.632"/>
    <p1510:client id="{908590C8-FC50-FBC0-FC66-408FEFCA6D28}" v="5" dt="2021-11-12T19:37:08.081"/>
    <p1510:client id="{AD50DE90-0670-FE91-A695-46F2AB76A288}" v="23" dt="2021-11-14T03:35:55.782"/>
    <p1510:client id="{AF3573CE-8DC5-B2A7-1107-0DAEACF4DFD8}" v="130" dt="2021-11-13T17:58:44.911"/>
    <p1510:client id="{B24FE784-311C-2164-FA9C-619B3322F524}" v="4" dt="2021-11-13T23:41:39.307"/>
    <p1510:client id="{B47C5DC8-BD45-2112-277F-492B113246FC}" v="207" dt="2021-11-14T07:09:34.601"/>
    <p1510:client id="{C24DA95C-6740-0DEB-038B-0837F7A34527}" v="13" dt="2021-11-14T05:13:15.239"/>
    <p1510:client id="{D6516E6C-6B03-DA43-EBE3-C0E5AD8A5FF0}" v="57" dt="2021-11-13T23:20:32.680"/>
    <p1510:client id="{EAE493F8-1530-F3BF-DA52-D14417346BA8}" v="11" dt="2021-11-14T08:01:34.946"/>
    <p1510:client id="{EC4876EF-00A2-1717-076D-5C3100496150}" v="7" dt="2021-11-14T06:59:10.320"/>
    <p1510:client id="{EFBF46FF-01A3-6990-BEF8-5A756F00E381}" v="15" dt="2021-11-13T01:09:50.271"/>
    <p1510:client id="{F53C9DFA-45DB-CC9E-6DF4-64E373E88F27}" v="10" dt="2021-11-12T20:50:18.965"/>
  </p1510:revLst>
</p1510:revInfo>
</file>

<file path=ppt/tableStyles.xml><?xml version="1.0" encoding="utf-8"?>
<a:tblStyleLst xmlns:a="http://schemas.openxmlformats.org/drawingml/2006/main" def="{0CA5C34F-88A6-4761-89A0-4B9D57CF1C1D}">
  <a:tblStyle styleId="{0CA5C34F-88A6-4761-89A0-4B9D57CF1C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06391CB-0DB0-46E9-B5D1-AA8E17B574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56b593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156b593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15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56b593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156b593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61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a5c56af8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a5c56af8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c788e9a59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c788e9a59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788e9a5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788e9a59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a275fbaf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a275fbaf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a275fbaf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a275fbaf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22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c95f375b3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c95f375b3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95f375b3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95f375b3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18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95f375b38_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c95f375b38_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a275fbaf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ca275fbaf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ca275fbaf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ca275fbaf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a41d7a4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ca41d7a4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c95f375b38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c95f375b38_3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95f375b38_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c95f375b38_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87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a41d7a42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a41d7a42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176744a8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10176744a88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176744a8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0176744a8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95f375b38_3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c95f375b38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30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176744a88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10176744a88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ab08de55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cab08de55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788e9a59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788e9a59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56b593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156b593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6" name="Google Shape;76;p1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idx="3" hasCustomPrompt="1"/>
          </p:nvPr>
        </p:nvSpPr>
        <p:spPr>
          <a:xfrm>
            <a:off x="1835725" y="1786800"/>
            <a:ext cx="5837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7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1" name="Google Shape;81;p11"/>
          <p:cNvCxnSpPr/>
          <p:nvPr/>
        </p:nvCxnSpPr>
        <p:spPr>
          <a:xfrm>
            <a:off x="1835950" y="1276675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" name="Google Shape;86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2111850" y="1210325"/>
            <a:ext cx="525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5400000">
            <a:off x="503550" y="2653667"/>
            <a:ext cx="2544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 idx="3"/>
          </p:nvPr>
        </p:nvSpPr>
        <p:spPr>
          <a:xfrm>
            <a:off x="2111850" y="3033325"/>
            <a:ext cx="52566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efin Sans SemiBold"/>
              <a:buNone/>
              <a:defRPr sz="1800" b="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25750" y="1786400"/>
            <a:ext cx="5151600" cy="94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925748" y="2726900"/>
            <a:ext cx="5151600" cy="1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5458825" y="1457300"/>
            <a:ext cx="29271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2"/>
          </p:nvPr>
        </p:nvSpPr>
        <p:spPr>
          <a:xfrm>
            <a:off x="1018525" y="1457300"/>
            <a:ext cx="42213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 hasCustomPrompt="1"/>
          </p:nvPr>
        </p:nvSpPr>
        <p:spPr>
          <a:xfrm>
            <a:off x="1944275" y="1378950"/>
            <a:ext cx="22860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1944275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2" hasCustomPrompt="1"/>
          </p:nvPr>
        </p:nvSpPr>
        <p:spPr>
          <a:xfrm>
            <a:off x="4913750" y="1378950"/>
            <a:ext cx="22836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4913731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4" hasCustomPrompt="1"/>
          </p:nvPr>
        </p:nvSpPr>
        <p:spPr>
          <a:xfrm>
            <a:off x="1944277" y="3017250"/>
            <a:ext cx="22836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5"/>
          </p:nvPr>
        </p:nvSpPr>
        <p:spPr>
          <a:xfrm>
            <a:off x="1944263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6" hasCustomPrompt="1"/>
          </p:nvPr>
        </p:nvSpPr>
        <p:spPr>
          <a:xfrm>
            <a:off x="4913752" y="3017250"/>
            <a:ext cx="22836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7"/>
          </p:nvPr>
        </p:nvSpPr>
        <p:spPr>
          <a:xfrm>
            <a:off x="4913727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8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 idx="9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38" name="Google Shape;138;p1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97357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3440245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590692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4"/>
          </p:nvPr>
        </p:nvSpPr>
        <p:spPr>
          <a:xfrm>
            <a:off x="97357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3440245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6"/>
          </p:nvPr>
        </p:nvSpPr>
        <p:spPr>
          <a:xfrm>
            <a:off x="590692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50" name="Google Shape;150;p1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9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1396725" y="3013225"/>
            <a:ext cx="14166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3863100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6330075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139672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3863400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633007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0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1226025" y="1406275"/>
            <a:ext cx="1758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2"/>
          </p:nvPr>
        </p:nvSpPr>
        <p:spPr>
          <a:xfrm>
            <a:off x="3694200" y="1406275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3"/>
          </p:nvPr>
        </p:nvSpPr>
        <p:spPr>
          <a:xfrm>
            <a:off x="6160875" y="1406281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4"/>
          </p:nvPr>
        </p:nvSpPr>
        <p:spPr>
          <a:xfrm>
            <a:off x="122752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5"/>
          </p:nvPr>
        </p:nvSpPr>
        <p:spPr>
          <a:xfrm>
            <a:off x="3694200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6"/>
          </p:nvPr>
        </p:nvSpPr>
        <p:spPr>
          <a:xfrm>
            <a:off x="616087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1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164967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2"/>
          </p:nvPr>
        </p:nvSpPr>
        <p:spPr>
          <a:xfrm>
            <a:off x="4116050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3"/>
          </p:nvPr>
        </p:nvSpPr>
        <p:spPr>
          <a:xfrm>
            <a:off x="658302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4"/>
          </p:nvPr>
        </p:nvSpPr>
        <p:spPr>
          <a:xfrm>
            <a:off x="1649675" y="1903566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5"/>
          </p:nvPr>
        </p:nvSpPr>
        <p:spPr>
          <a:xfrm>
            <a:off x="4116350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6"/>
          </p:nvPr>
        </p:nvSpPr>
        <p:spPr>
          <a:xfrm>
            <a:off x="6583025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89" name="Google Shape;189;p2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2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91" name="Google Shape;191;p2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89837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2"/>
          </p:nvPr>
        </p:nvSpPr>
        <p:spPr>
          <a:xfrm>
            <a:off x="498212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3"/>
          </p:nvPr>
        </p:nvSpPr>
        <p:spPr>
          <a:xfrm>
            <a:off x="189837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4"/>
          </p:nvPr>
        </p:nvSpPr>
        <p:spPr>
          <a:xfrm>
            <a:off x="498212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00" name="Google Shape;200;p2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189837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7"/>
          </p:nvPr>
        </p:nvSpPr>
        <p:spPr>
          <a:xfrm>
            <a:off x="498212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8"/>
          </p:nvPr>
        </p:nvSpPr>
        <p:spPr>
          <a:xfrm>
            <a:off x="189837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9"/>
          </p:nvPr>
        </p:nvSpPr>
        <p:spPr>
          <a:xfrm>
            <a:off x="498212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1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06" name="Google Shape;206;p2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15" name="Google Shape;215;p2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subTitle" idx="6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7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8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9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13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14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5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6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17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2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9" name="Google Shape;229;p2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34" name="Google Shape;234;p2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6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3174025" y="140907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3" hasCustomPrompt="1"/>
          </p:nvPr>
        </p:nvSpPr>
        <p:spPr>
          <a:xfrm>
            <a:off x="3174025" y="8078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4"/>
          </p:nvPr>
        </p:nvSpPr>
        <p:spPr>
          <a:xfrm>
            <a:off x="3174025" y="275702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 idx="5" hasCustomPrompt="1"/>
          </p:nvPr>
        </p:nvSpPr>
        <p:spPr>
          <a:xfrm>
            <a:off x="3174025" y="215577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6"/>
          </p:nvPr>
        </p:nvSpPr>
        <p:spPr>
          <a:xfrm>
            <a:off x="3174025" y="4104975"/>
            <a:ext cx="5140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 idx="7" hasCustomPrompt="1"/>
          </p:nvPr>
        </p:nvSpPr>
        <p:spPr>
          <a:xfrm>
            <a:off x="3174025" y="35037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48" name="Google Shape;248;p2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2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55" name="Google Shape;255;p2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8"/>
          <p:cNvSpPr txBox="1">
            <a:spLocks noGrp="1"/>
          </p:cNvSpPr>
          <p:nvPr>
            <p:ph type="subTitle" idx="4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64" name="Google Shape;264;p2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3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efin Sans"/>
              <a:buAutoNum type="arabicPeriod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3129400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6" name="Google Shape;276;p3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81" name="Google Shape;281;p32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2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subTitle" idx="1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3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7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1018525" y="1457300"/>
            <a:ext cx="6834600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3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3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spcFirstLastPara="1" wrap="square" lIns="91425" tIns="792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. </a:t>
            </a:r>
            <a:endParaRPr sz="1000">
              <a:solidFill>
                <a:schemeClr val="dk2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8" name="Google Shape;308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316" name="Google Shape;316;p39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3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40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1" name="Google Shape;321;p40">
            <a:hlinkClick r:id="rId2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 idx="4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title" idx="7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 idx="13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3" name="Google Shape;333;p4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p4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9" name="Google Shape;339;p41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4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4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45" name="Google Shape;345;p42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4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4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0" name="Google Shape;350;p43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51" name="Google Shape;351;p4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43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4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p4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subTitle" idx="1"/>
          </p:nvPr>
        </p:nvSpPr>
        <p:spPr>
          <a:xfrm>
            <a:off x="1396725" y="3013225"/>
            <a:ext cx="14166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2"/>
          </p:nvPr>
        </p:nvSpPr>
        <p:spPr>
          <a:xfrm>
            <a:off x="3863100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3"/>
          </p:nvPr>
        </p:nvSpPr>
        <p:spPr>
          <a:xfrm>
            <a:off x="6330075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4"/>
          </p:nvPr>
        </p:nvSpPr>
        <p:spPr>
          <a:xfrm>
            <a:off x="139672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5"/>
          </p:nvPr>
        </p:nvSpPr>
        <p:spPr>
          <a:xfrm>
            <a:off x="3863400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6"/>
          </p:nvPr>
        </p:nvSpPr>
        <p:spPr>
          <a:xfrm>
            <a:off x="633007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64" name="Google Shape;364;p4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5" name="Google Shape;365;p44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6" name="Google Shape;366;p4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7" name="Google Shape;367;p4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subTitle" idx="1"/>
          </p:nvPr>
        </p:nvSpPr>
        <p:spPr>
          <a:xfrm>
            <a:off x="2111850" y="1210325"/>
            <a:ext cx="525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72" name="Google Shape;372;p4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45"/>
          <p:cNvCxnSpPr/>
          <p:nvPr/>
        </p:nvCxnSpPr>
        <p:spPr>
          <a:xfrm rot="5400000">
            <a:off x="503550" y="2653667"/>
            <a:ext cx="2544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45"/>
          <p:cNvSpPr txBox="1">
            <a:spLocks noGrp="1"/>
          </p:cNvSpPr>
          <p:nvPr>
            <p:ph type="title" idx="3"/>
          </p:nvPr>
        </p:nvSpPr>
        <p:spPr>
          <a:xfrm>
            <a:off x="2111850" y="3033325"/>
            <a:ext cx="525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efin Sans SemiBold"/>
              <a:buNone/>
              <a:defRPr sz="1800" b="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75" name="Google Shape;375;p4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4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1" name="Google Shape;381;p4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4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2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86" name="Google Shape;386;p4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47"/>
          <p:cNvSpPr txBox="1">
            <a:spLocks noGrp="1"/>
          </p:cNvSpPr>
          <p:nvPr>
            <p:ph type="subTitle" idx="1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9" name="Google Shape;389;p4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4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subTitle" idx="1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subTitle" idx="2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8"/>
          <p:cNvSpPr txBox="1">
            <a:spLocks noGrp="1"/>
          </p:cNvSpPr>
          <p:nvPr>
            <p:ph type="subTitle" idx="3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95" name="Google Shape;395;p48"/>
          <p:cNvSpPr txBox="1">
            <a:spLocks noGrp="1"/>
          </p:cNvSpPr>
          <p:nvPr>
            <p:ph type="subTitle" idx="4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96" name="Google Shape;396;p4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7" name="Google Shape;397;p48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48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00" name="Google Shape;400;p4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4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05" name="Google Shape;405;p4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6" name="Google Shape;406;p49"/>
          <p:cNvSpPr txBox="1">
            <a:spLocks noGrp="1"/>
          </p:cNvSpPr>
          <p:nvPr>
            <p:ph type="subTitle" idx="1"/>
          </p:nvPr>
        </p:nvSpPr>
        <p:spPr>
          <a:xfrm>
            <a:off x="3174025" y="140907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7" name="Google Shape;407;p49"/>
          <p:cNvSpPr txBox="1">
            <a:spLocks noGrp="1"/>
          </p:cNvSpPr>
          <p:nvPr>
            <p:ph type="title" idx="3"/>
          </p:nvPr>
        </p:nvSpPr>
        <p:spPr>
          <a:xfrm>
            <a:off x="3174025" y="8078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08" name="Google Shape;408;p49"/>
          <p:cNvSpPr txBox="1">
            <a:spLocks noGrp="1"/>
          </p:cNvSpPr>
          <p:nvPr>
            <p:ph type="subTitle" idx="4"/>
          </p:nvPr>
        </p:nvSpPr>
        <p:spPr>
          <a:xfrm>
            <a:off x="3174025" y="275702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9" name="Google Shape;409;p49"/>
          <p:cNvSpPr txBox="1">
            <a:spLocks noGrp="1"/>
          </p:cNvSpPr>
          <p:nvPr>
            <p:ph type="title" idx="5"/>
          </p:nvPr>
        </p:nvSpPr>
        <p:spPr>
          <a:xfrm>
            <a:off x="3174025" y="21557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subTitle" idx="6"/>
          </p:nvPr>
        </p:nvSpPr>
        <p:spPr>
          <a:xfrm>
            <a:off x="3174025" y="4104975"/>
            <a:ext cx="5140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title" idx="7"/>
          </p:nvPr>
        </p:nvSpPr>
        <p:spPr>
          <a:xfrm>
            <a:off x="3174025" y="35037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cxnSp>
        <p:nvCxnSpPr>
          <p:cNvPr id="412" name="Google Shape;412;p4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4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subTitle" idx="1"/>
          </p:nvPr>
        </p:nvSpPr>
        <p:spPr>
          <a:xfrm>
            <a:off x="189837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subTitle" idx="2"/>
          </p:nvPr>
        </p:nvSpPr>
        <p:spPr>
          <a:xfrm>
            <a:off x="498212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17" name="Google Shape;417;p50"/>
          <p:cNvSpPr txBox="1">
            <a:spLocks noGrp="1"/>
          </p:cNvSpPr>
          <p:nvPr>
            <p:ph type="subTitle" idx="3"/>
          </p:nvPr>
        </p:nvSpPr>
        <p:spPr>
          <a:xfrm>
            <a:off x="189837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18" name="Google Shape;418;p50"/>
          <p:cNvSpPr txBox="1">
            <a:spLocks noGrp="1"/>
          </p:cNvSpPr>
          <p:nvPr>
            <p:ph type="subTitle" idx="4"/>
          </p:nvPr>
        </p:nvSpPr>
        <p:spPr>
          <a:xfrm>
            <a:off x="498212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21" name="Google Shape;421;p5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p50"/>
          <p:cNvSpPr txBox="1">
            <a:spLocks noGrp="1"/>
          </p:cNvSpPr>
          <p:nvPr>
            <p:ph type="subTitle" idx="6"/>
          </p:nvPr>
        </p:nvSpPr>
        <p:spPr>
          <a:xfrm>
            <a:off x="189837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3" name="Google Shape;423;p50"/>
          <p:cNvSpPr txBox="1">
            <a:spLocks noGrp="1"/>
          </p:cNvSpPr>
          <p:nvPr>
            <p:ph type="subTitle" idx="7"/>
          </p:nvPr>
        </p:nvSpPr>
        <p:spPr>
          <a:xfrm>
            <a:off x="498212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4" name="Google Shape;424;p50"/>
          <p:cNvSpPr txBox="1">
            <a:spLocks noGrp="1"/>
          </p:cNvSpPr>
          <p:nvPr>
            <p:ph type="subTitle" idx="8"/>
          </p:nvPr>
        </p:nvSpPr>
        <p:spPr>
          <a:xfrm>
            <a:off x="189837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25" name="Google Shape;425;p50"/>
          <p:cNvSpPr txBox="1">
            <a:spLocks noGrp="1"/>
          </p:cNvSpPr>
          <p:nvPr>
            <p:ph type="subTitle" idx="9"/>
          </p:nvPr>
        </p:nvSpPr>
        <p:spPr>
          <a:xfrm>
            <a:off x="498212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26" name="Google Shape;426;p50"/>
          <p:cNvSpPr txBox="1">
            <a:spLocks noGrp="1"/>
          </p:cNvSpPr>
          <p:nvPr>
            <p:ph type="title" idx="1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27" name="Google Shape;427;p5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5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32" name="Google Shape;432;p5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51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title" idx="3" hasCustomPrompt="1"/>
          </p:nvPr>
        </p:nvSpPr>
        <p:spPr>
          <a:xfrm>
            <a:off x="1835725" y="1786800"/>
            <a:ext cx="5837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7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35" name="Google Shape;435;p5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5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37" name="Google Shape;437;p51"/>
          <p:cNvCxnSpPr/>
          <p:nvPr/>
        </p:nvCxnSpPr>
        <p:spPr>
          <a:xfrm>
            <a:off x="1835950" y="1276675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9" name="Google Shape;39;p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>
            <a:spLocks noGrp="1"/>
          </p:cNvSpPr>
          <p:nvPr>
            <p:ph type="subTitle" idx="1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0" name="Google Shape;440;p52"/>
          <p:cNvSpPr txBox="1">
            <a:spLocks noGrp="1"/>
          </p:cNvSpPr>
          <p:nvPr>
            <p:ph type="subTitle" idx="2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2" name="Google Shape;442;p52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43" name="Google Shape;443;p5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52"/>
          <p:cNvSpPr txBox="1">
            <a:spLocks noGrp="1"/>
          </p:cNvSpPr>
          <p:nvPr>
            <p:ph type="subTitle" idx="4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45" name="Google Shape;445;p5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5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>
            <a:spLocks noGrp="1"/>
          </p:cNvSpPr>
          <p:nvPr>
            <p:ph type="subTitle" idx="1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9" name="Google Shape;449;p53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1" name="Google Shape;451;p53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52" name="Google Shape;452;p5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53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54" name="Google Shape;454;p5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5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59" name="Google Shape;459;p5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54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61" name="Google Shape;461;p5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" name="Google Shape;462;p5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0757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65" name="Google Shape;465;p5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5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>
            <a:spLocks noGrp="1"/>
          </p:cNvSpPr>
          <p:nvPr>
            <p:ph type="subTitle" idx="1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69" name="Google Shape;469;p56"/>
          <p:cNvSpPr txBox="1">
            <a:spLocks noGrp="1"/>
          </p:cNvSpPr>
          <p:nvPr>
            <p:ph type="subTitle" idx="2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0" name="Google Shape;470;p56"/>
          <p:cNvSpPr txBox="1">
            <a:spLocks noGrp="1"/>
          </p:cNvSpPr>
          <p:nvPr>
            <p:ph type="subTitle" idx="3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subTitle" idx="4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3" name="Google Shape;473;p56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74" name="Google Shape;474;p5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56"/>
          <p:cNvSpPr txBox="1">
            <a:spLocks noGrp="1"/>
          </p:cNvSpPr>
          <p:nvPr>
            <p:ph type="subTitle" idx="6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6" name="Google Shape;476;p56"/>
          <p:cNvSpPr txBox="1">
            <a:spLocks noGrp="1"/>
          </p:cNvSpPr>
          <p:nvPr>
            <p:ph type="subTitle" idx="7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7" name="Google Shape;477;p56"/>
          <p:cNvSpPr txBox="1">
            <a:spLocks noGrp="1"/>
          </p:cNvSpPr>
          <p:nvPr>
            <p:ph type="subTitle" idx="8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78" name="Google Shape;478;p56"/>
          <p:cNvSpPr txBox="1">
            <a:spLocks noGrp="1"/>
          </p:cNvSpPr>
          <p:nvPr>
            <p:ph type="subTitle" idx="9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subTitle" idx="13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80" name="Google Shape;480;p56"/>
          <p:cNvSpPr txBox="1">
            <a:spLocks noGrp="1"/>
          </p:cNvSpPr>
          <p:nvPr>
            <p:ph type="subTitle" idx="14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81" name="Google Shape;481;p56"/>
          <p:cNvSpPr txBox="1">
            <a:spLocks noGrp="1"/>
          </p:cNvSpPr>
          <p:nvPr>
            <p:ph type="subTitle" idx="15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82" name="Google Shape;482;p56"/>
          <p:cNvSpPr txBox="1">
            <a:spLocks noGrp="1"/>
          </p:cNvSpPr>
          <p:nvPr>
            <p:ph type="subTitle" idx="16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83" name="Google Shape;483;p56"/>
          <p:cNvSpPr txBox="1">
            <a:spLocks noGrp="1"/>
          </p:cNvSpPr>
          <p:nvPr>
            <p:ph type="title" idx="17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5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5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>
            <a:spLocks noGrp="1"/>
          </p:cNvSpPr>
          <p:nvPr>
            <p:ph type="subTitle" idx="1"/>
          </p:nvPr>
        </p:nvSpPr>
        <p:spPr>
          <a:xfrm>
            <a:off x="1226025" y="1406275"/>
            <a:ext cx="1758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57"/>
          <p:cNvSpPr txBox="1">
            <a:spLocks noGrp="1"/>
          </p:cNvSpPr>
          <p:nvPr>
            <p:ph type="subTitle" idx="2"/>
          </p:nvPr>
        </p:nvSpPr>
        <p:spPr>
          <a:xfrm>
            <a:off x="3694200" y="1406275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subTitle" idx="3"/>
          </p:nvPr>
        </p:nvSpPr>
        <p:spPr>
          <a:xfrm>
            <a:off x="6160875" y="1406281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57"/>
          <p:cNvSpPr txBox="1">
            <a:spLocks noGrp="1"/>
          </p:cNvSpPr>
          <p:nvPr>
            <p:ph type="subTitle" idx="4"/>
          </p:nvPr>
        </p:nvSpPr>
        <p:spPr>
          <a:xfrm>
            <a:off x="122752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91" name="Google Shape;491;p57"/>
          <p:cNvSpPr txBox="1">
            <a:spLocks noGrp="1"/>
          </p:cNvSpPr>
          <p:nvPr>
            <p:ph type="subTitle" idx="5"/>
          </p:nvPr>
        </p:nvSpPr>
        <p:spPr>
          <a:xfrm>
            <a:off x="3694200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92" name="Google Shape;492;p57"/>
          <p:cNvSpPr txBox="1">
            <a:spLocks noGrp="1"/>
          </p:cNvSpPr>
          <p:nvPr>
            <p:ph type="subTitle" idx="6"/>
          </p:nvPr>
        </p:nvSpPr>
        <p:spPr>
          <a:xfrm>
            <a:off x="616087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4" name="Google Shape;494;p57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495" name="Google Shape;495;p5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57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97" name="Google Shape;497;p5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5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2" name="Google Shape;502;p5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3" name="Google Shape;503;p5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9"/>
          <p:cNvSpPr txBox="1">
            <a:spLocks noGrp="1"/>
          </p:cNvSpPr>
          <p:nvPr>
            <p:ph type="subTitle" idx="1"/>
          </p:nvPr>
        </p:nvSpPr>
        <p:spPr>
          <a:xfrm>
            <a:off x="3129400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5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" name="Google Shape;508;p5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2" name="Google Shape;512;p60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r>
              <a:rPr lang="en" sz="1000" b="0" i="0" u="none" strike="noStrike" cap="none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. </a:t>
            </a:r>
            <a:endParaRPr sz="1000" b="0" i="0" u="none" strike="noStrike" cap="none">
              <a:solidFill>
                <a:schemeClr val="dk2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513" name="Google Shape;513;p60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efin Sans"/>
              <a:buAutoNum type="arabicPeriod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6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6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6" name="Google Shape;46;p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22" name="Google Shape;522;p6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62"/>
          <p:cNvSpPr txBox="1">
            <a:spLocks noGrp="1"/>
          </p:cNvSpPr>
          <p:nvPr>
            <p:ph type="subTitle" idx="1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25" name="Google Shape;525;p6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6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/>
          <p:nvPr/>
        </p:nvSpPr>
        <p:spPr>
          <a:xfrm>
            <a:off x="1155750" y="1242000"/>
            <a:ext cx="6832500" cy="224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/>
          </p:nvPr>
        </p:nvSpPr>
        <p:spPr>
          <a:xfrm>
            <a:off x="2062125" y="1914000"/>
            <a:ext cx="56094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1" name="Google Shape;531;p63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32" name="Google Shape;532;p6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" name="Google Shape;533;p63"/>
          <p:cNvCxnSpPr/>
          <p:nvPr/>
        </p:nvCxnSpPr>
        <p:spPr>
          <a:xfrm rot="10800000">
            <a:off x="2184088" y="186780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6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6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8" name="Google Shape;538;p64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0" name="Google Shape;540;p64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41" name="Google Shape;541;p6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6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3" name="Google Shape;543;p6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544" name="Google Shape;544;p64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25750" y="1786400"/>
            <a:ext cx="5151600" cy="9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1"/>
          </p:nvPr>
        </p:nvSpPr>
        <p:spPr>
          <a:xfrm>
            <a:off x="925748" y="2726900"/>
            <a:ext cx="5151600" cy="1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49" name="Google Shape;549;p66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6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6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>
            <a:spLocks noGrp="1"/>
          </p:cNvSpPr>
          <p:nvPr>
            <p:ph type="subTitle" idx="1"/>
          </p:nvPr>
        </p:nvSpPr>
        <p:spPr>
          <a:xfrm>
            <a:off x="5458825" y="1457300"/>
            <a:ext cx="29271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67"/>
          <p:cNvSpPr txBox="1">
            <a:spLocks noGrp="1"/>
          </p:cNvSpPr>
          <p:nvPr>
            <p:ph type="subTitle" idx="2"/>
          </p:nvPr>
        </p:nvSpPr>
        <p:spPr>
          <a:xfrm>
            <a:off x="1018525" y="1457300"/>
            <a:ext cx="42213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67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56" name="Google Shape;556;p6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7" name="Google Shape;557;p6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>
            <a:spLocks noGrp="1"/>
          </p:cNvSpPr>
          <p:nvPr>
            <p:ph type="title"/>
          </p:nvPr>
        </p:nvSpPr>
        <p:spPr>
          <a:xfrm>
            <a:off x="1944275" y="1378950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0" name="Google Shape;560;p68"/>
          <p:cNvSpPr txBox="1">
            <a:spLocks noGrp="1"/>
          </p:cNvSpPr>
          <p:nvPr>
            <p:ph type="subTitle" idx="1"/>
          </p:nvPr>
        </p:nvSpPr>
        <p:spPr>
          <a:xfrm>
            <a:off x="1944275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8"/>
          <p:cNvSpPr txBox="1">
            <a:spLocks noGrp="1"/>
          </p:cNvSpPr>
          <p:nvPr>
            <p:ph type="title" idx="2"/>
          </p:nvPr>
        </p:nvSpPr>
        <p:spPr>
          <a:xfrm>
            <a:off x="4913750" y="1378950"/>
            <a:ext cx="228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2" name="Google Shape;562;p68"/>
          <p:cNvSpPr txBox="1">
            <a:spLocks noGrp="1"/>
          </p:cNvSpPr>
          <p:nvPr>
            <p:ph type="subTitle" idx="3"/>
          </p:nvPr>
        </p:nvSpPr>
        <p:spPr>
          <a:xfrm>
            <a:off x="4913731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8"/>
          <p:cNvSpPr txBox="1">
            <a:spLocks noGrp="1"/>
          </p:cNvSpPr>
          <p:nvPr>
            <p:ph type="title" idx="4"/>
          </p:nvPr>
        </p:nvSpPr>
        <p:spPr>
          <a:xfrm>
            <a:off x="1944277" y="3017250"/>
            <a:ext cx="2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4" name="Google Shape;564;p68"/>
          <p:cNvSpPr txBox="1">
            <a:spLocks noGrp="1"/>
          </p:cNvSpPr>
          <p:nvPr>
            <p:ph type="subTitle" idx="5"/>
          </p:nvPr>
        </p:nvSpPr>
        <p:spPr>
          <a:xfrm>
            <a:off x="1944263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68"/>
          <p:cNvSpPr txBox="1">
            <a:spLocks noGrp="1"/>
          </p:cNvSpPr>
          <p:nvPr>
            <p:ph type="title" idx="6"/>
          </p:nvPr>
        </p:nvSpPr>
        <p:spPr>
          <a:xfrm>
            <a:off x="4913752" y="3017250"/>
            <a:ext cx="2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7"/>
          </p:nvPr>
        </p:nvSpPr>
        <p:spPr>
          <a:xfrm>
            <a:off x="4913727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68"/>
          <p:cNvSpPr txBox="1">
            <a:spLocks noGrp="1"/>
          </p:cNvSpPr>
          <p:nvPr>
            <p:ph type="title" idx="8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8" name="Google Shape;568;p68"/>
          <p:cNvSpPr txBox="1">
            <a:spLocks noGrp="1"/>
          </p:cNvSpPr>
          <p:nvPr>
            <p:ph type="title" idx="9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69" name="Google Shape;569;p6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0" name="Google Shape;570;p6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6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>
            <a:spLocks noGrp="1"/>
          </p:cNvSpPr>
          <p:nvPr>
            <p:ph type="subTitle" idx="1"/>
          </p:nvPr>
        </p:nvSpPr>
        <p:spPr>
          <a:xfrm>
            <a:off x="97357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2"/>
          </p:nvPr>
        </p:nvSpPr>
        <p:spPr>
          <a:xfrm>
            <a:off x="3440245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69"/>
          <p:cNvSpPr txBox="1">
            <a:spLocks noGrp="1"/>
          </p:cNvSpPr>
          <p:nvPr>
            <p:ph type="subTitle" idx="3"/>
          </p:nvPr>
        </p:nvSpPr>
        <p:spPr>
          <a:xfrm>
            <a:off x="590692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69"/>
          <p:cNvSpPr txBox="1">
            <a:spLocks noGrp="1"/>
          </p:cNvSpPr>
          <p:nvPr>
            <p:ph type="subTitle" idx="4"/>
          </p:nvPr>
        </p:nvSpPr>
        <p:spPr>
          <a:xfrm>
            <a:off x="97357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77" name="Google Shape;577;p69"/>
          <p:cNvSpPr txBox="1">
            <a:spLocks noGrp="1"/>
          </p:cNvSpPr>
          <p:nvPr>
            <p:ph type="subTitle" idx="5"/>
          </p:nvPr>
        </p:nvSpPr>
        <p:spPr>
          <a:xfrm>
            <a:off x="3440245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subTitle" idx="6"/>
          </p:nvPr>
        </p:nvSpPr>
        <p:spPr>
          <a:xfrm>
            <a:off x="590692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79" name="Google Shape;579;p6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0" name="Google Shape;580;p69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81" name="Google Shape;581;p6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2" name="Google Shape;582;p69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83" name="Google Shape;583;p6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4" name="Google Shape;584;p6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0"/>
          <p:cNvSpPr txBox="1">
            <a:spLocks noGrp="1"/>
          </p:cNvSpPr>
          <p:nvPr>
            <p:ph type="subTitle" idx="1"/>
          </p:nvPr>
        </p:nvSpPr>
        <p:spPr>
          <a:xfrm>
            <a:off x="164967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subTitle" idx="2"/>
          </p:nvPr>
        </p:nvSpPr>
        <p:spPr>
          <a:xfrm>
            <a:off x="4116050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70"/>
          <p:cNvSpPr txBox="1">
            <a:spLocks noGrp="1"/>
          </p:cNvSpPr>
          <p:nvPr>
            <p:ph type="subTitle" idx="3"/>
          </p:nvPr>
        </p:nvSpPr>
        <p:spPr>
          <a:xfrm>
            <a:off x="658302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70"/>
          <p:cNvSpPr txBox="1">
            <a:spLocks noGrp="1"/>
          </p:cNvSpPr>
          <p:nvPr>
            <p:ph type="subTitle" idx="4"/>
          </p:nvPr>
        </p:nvSpPr>
        <p:spPr>
          <a:xfrm>
            <a:off x="1649675" y="1903566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90" name="Google Shape;590;p70"/>
          <p:cNvSpPr txBox="1">
            <a:spLocks noGrp="1"/>
          </p:cNvSpPr>
          <p:nvPr>
            <p:ph type="subTitle" idx="5"/>
          </p:nvPr>
        </p:nvSpPr>
        <p:spPr>
          <a:xfrm>
            <a:off x="4116350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91" name="Google Shape;591;p70"/>
          <p:cNvSpPr txBox="1">
            <a:spLocks noGrp="1"/>
          </p:cNvSpPr>
          <p:nvPr>
            <p:ph type="subTitle" idx="6"/>
          </p:nvPr>
        </p:nvSpPr>
        <p:spPr>
          <a:xfrm>
            <a:off x="6583025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592" name="Google Shape;592;p7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3" name="Google Shape;593;p70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94" name="Google Shape;594;p7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5" name="Google Shape;595;p70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96" name="Google Shape;596;p7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1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00" name="Google Shape;600;p7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7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155750" y="1242000"/>
            <a:ext cx="6832500" cy="224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062125" y="1914000"/>
            <a:ext cx="5609400" cy="8964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 rot="10800000">
            <a:off x="2184088" y="186780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7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subTitle" idx="1"/>
          </p:nvPr>
        </p:nvSpPr>
        <p:spPr>
          <a:xfrm>
            <a:off x="1018525" y="1457300"/>
            <a:ext cx="6834600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72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05" name="Google Shape;605;p7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3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73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0" name="Google Shape;610;p7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74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4" name="Google Shape;614;p7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5" name="Google Shape;65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075700" cy="17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4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jpe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22A7EA-1C1F-48A8-99FE-D7C522EA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75" y="757618"/>
            <a:ext cx="4669367" cy="349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19" name="Google Shape;619;p75"/>
          <p:cNvSpPr txBox="1">
            <a:spLocks noGrp="1"/>
          </p:cNvSpPr>
          <p:nvPr>
            <p:ph type="ctrTitle"/>
          </p:nvPr>
        </p:nvSpPr>
        <p:spPr>
          <a:xfrm>
            <a:off x="862750" y="593892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/>
          <a:p>
            <a:r>
              <a:rPr lang="en"/>
              <a:t> </a:t>
            </a:r>
            <a:br>
              <a:rPr lang="en"/>
            </a:br>
            <a:r>
              <a:rPr lang="en" sz="4900"/>
              <a:t>Company</a:t>
            </a:r>
            <a:br>
              <a:rPr lang="en" sz="4900"/>
            </a:br>
            <a:r>
              <a:rPr lang="en" sz="4900"/>
              <a:t> Plan</a:t>
            </a:r>
            <a:r>
              <a:rPr lang="en"/>
              <a:t> </a:t>
            </a:r>
            <a:endParaRPr/>
          </a:p>
        </p:txBody>
      </p:sp>
      <p:sp>
        <p:nvSpPr>
          <p:cNvPr id="620" name="Google Shape;620;p75"/>
          <p:cNvSpPr txBox="1">
            <a:spLocks noGrp="1"/>
          </p:cNvSpPr>
          <p:nvPr>
            <p:ph type="subTitle" idx="1"/>
          </p:nvPr>
        </p:nvSpPr>
        <p:spPr>
          <a:xfrm>
            <a:off x="846875" y="3298367"/>
            <a:ext cx="333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 One</a:t>
            </a:r>
            <a:endParaRPr/>
          </a:p>
        </p:txBody>
      </p:sp>
      <p:sp>
        <p:nvSpPr>
          <p:cNvPr id="622" name="Google Shape;622;p75"/>
          <p:cNvSpPr txBox="1">
            <a:spLocks noGrp="1"/>
          </p:cNvSpPr>
          <p:nvPr>
            <p:ph type="subTitle" idx="1"/>
          </p:nvPr>
        </p:nvSpPr>
        <p:spPr>
          <a:xfrm>
            <a:off x="-71775" y="4659775"/>
            <a:ext cx="333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 31, 2000</a:t>
            </a:r>
            <a:endParaRPr/>
          </a:p>
        </p:txBody>
      </p:sp>
      <p:pic>
        <p:nvPicPr>
          <p:cNvPr id="7" name="Google Shape;621;p75" descr="A picture containing dark&#10;&#10;Description automatically generated">
            <a:extLst>
              <a:ext uri="{FF2B5EF4-FFF2-40B4-BE49-F238E27FC236}">
                <a16:creationId xmlns:a16="http://schemas.microsoft.com/office/drawing/2014/main" id="{2AB35EAA-95DD-4DFB-80C7-C28FCE2ED6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232" y="-207760"/>
            <a:ext cx="2551901" cy="255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 idx="8"/>
          </p:nvPr>
        </p:nvSpPr>
        <p:spPr>
          <a:xfrm>
            <a:off x="891424" y="260560"/>
            <a:ext cx="69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Employees Gender Equality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39" name="Google Shape;739;p8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8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1908F9-AAB4-4DDB-B19F-C1513FA8C286}"/>
              </a:ext>
            </a:extLst>
          </p:cNvPr>
          <p:cNvSpPr txBox="1"/>
          <p:nvPr/>
        </p:nvSpPr>
        <p:spPr>
          <a:xfrm>
            <a:off x="1049971" y="3023358"/>
            <a:ext cx="21273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Based on data analysis, the annual average hire rate is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6%</a:t>
            </a:r>
            <a:r>
              <a:rPr lang="en-US" b="1"/>
              <a:t> </a:t>
            </a:r>
            <a:r>
              <a:rPr lang="en-US"/>
              <a:t>of the total number of employees.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9D5DB-D547-4AFB-933C-7CDCE114B341}"/>
              </a:ext>
            </a:extLst>
          </p:cNvPr>
          <p:cNvSpPr txBox="1"/>
          <p:nvPr/>
        </p:nvSpPr>
        <p:spPr>
          <a:xfrm>
            <a:off x="4797401" y="3025757"/>
            <a:ext cx="27327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To achieve gender equality, the identified gender gap should be considered upon hiring new staff.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75E44B5-5C4A-4FD3-BD38-EC9BF42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10" y="1461684"/>
            <a:ext cx="2113582" cy="1445219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FCE23F04-425F-436D-8063-2F3B393A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433" y="1442310"/>
            <a:ext cx="1842362" cy="15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 idx="8"/>
          </p:nvPr>
        </p:nvSpPr>
        <p:spPr>
          <a:xfrm>
            <a:off x="891424" y="260560"/>
            <a:ext cx="69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Employees Gender Equality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39" name="Google Shape;739;p8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8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10">
            <a:extLst>
              <a:ext uri="{FF2B5EF4-FFF2-40B4-BE49-F238E27FC236}">
                <a16:creationId xmlns:a16="http://schemas.microsoft.com/office/drawing/2014/main" id="{0D0D6085-F50A-4FBF-82E4-51D0A585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9" y="665469"/>
            <a:ext cx="614083" cy="623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6590B6-CFFF-4A33-B4E3-F8E2B6F13828}"/>
              </a:ext>
            </a:extLst>
          </p:cNvPr>
          <p:cNvSpPr txBox="1"/>
          <p:nvPr/>
        </p:nvSpPr>
        <p:spPr>
          <a:xfrm>
            <a:off x="890387" y="878379"/>
            <a:ext cx="79779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Development Department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DB75A83-3DEC-4750-A280-1AB8DEF3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19" y="1187023"/>
            <a:ext cx="824433" cy="819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6B8C8-1472-466D-925B-1B30F7313AB2}"/>
              </a:ext>
            </a:extLst>
          </p:cNvPr>
          <p:cNvSpPr txBox="1"/>
          <p:nvPr/>
        </p:nvSpPr>
        <p:spPr>
          <a:xfrm>
            <a:off x="981636" y="1872504"/>
            <a:ext cx="8221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22,338​</a:t>
            </a:r>
          </a:p>
        </p:txBody>
      </p:sp>
      <p:pic>
        <p:nvPicPr>
          <p:cNvPr id="2" name="Picture 2" descr="13,535">
            <a:extLst>
              <a:ext uri="{FF2B5EF4-FFF2-40B4-BE49-F238E27FC236}">
                <a16:creationId xmlns:a16="http://schemas.microsoft.com/office/drawing/2014/main" id="{5CD9F10A-0501-4228-9FD4-B9BC0A5D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98" y="2179863"/>
            <a:ext cx="500424" cy="514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C2CAD1-72E6-4774-A7F1-EBACFFBEAE5F}"/>
              </a:ext>
            </a:extLst>
          </p:cNvPr>
          <p:cNvSpPr txBox="1"/>
          <p:nvPr/>
        </p:nvSpPr>
        <p:spPr>
          <a:xfrm>
            <a:off x="64353" y="2828205"/>
            <a:ext cx="8221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13,535</a:t>
            </a:r>
          </a:p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65819E4-EA75-48B5-BBE6-74324E37E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567" y="2181425"/>
            <a:ext cx="295036" cy="607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FAA84F-A37C-4C45-945F-E47BA611F685}"/>
              </a:ext>
            </a:extLst>
          </p:cNvPr>
          <p:cNvSpPr txBox="1"/>
          <p:nvPr/>
        </p:nvSpPr>
        <p:spPr>
          <a:xfrm>
            <a:off x="1562738" y="2857020"/>
            <a:ext cx="8221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8,803</a:t>
            </a:r>
          </a:p>
          <a:p>
            <a:endParaRPr lang="en-US"/>
          </a:p>
        </p:txBody>
      </p:sp>
      <p:pic>
        <p:nvPicPr>
          <p:cNvPr id="4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93B2793-4005-4D89-B404-2639CEE42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60" y="3119879"/>
            <a:ext cx="656666" cy="661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67F93-73E8-4726-9EC2-B5A64C1F63A9}"/>
              </a:ext>
            </a:extLst>
          </p:cNvPr>
          <p:cNvSpPr txBox="1"/>
          <p:nvPr/>
        </p:nvSpPr>
        <p:spPr>
          <a:xfrm>
            <a:off x="458161" y="38367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4,732 - 946 per year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9A7F641-9EE7-45B6-B67F-9B695DFE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94951"/>
              </p:ext>
            </p:extLst>
          </p:nvPr>
        </p:nvGraphicFramePr>
        <p:xfrm>
          <a:off x="3818004" y="1690487"/>
          <a:ext cx="4624567" cy="21738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721">
                  <a:extLst>
                    <a:ext uri="{9D8B030D-6E8A-4147-A177-3AD203B41FA5}">
                      <a16:colId xmlns:a16="http://schemas.microsoft.com/office/drawing/2014/main" val="2389686012"/>
                    </a:ext>
                  </a:extLst>
                </a:gridCol>
                <a:gridCol w="588935">
                  <a:extLst>
                    <a:ext uri="{9D8B030D-6E8A-4147-A177-3AD203B41FA5}">
                      <a16:colId xmlns:a16="http://schemas.microsoft.com/office/drawing/2014/main" val="3250616639"/>
                    </a:ext>
                  </a:extLst>
                </a:gridCol>
                <a:gridCol w="931686">
                  <a:extLst>
                    <a:ext uri="{9D8B030D-6E8A-4147-A177-3AD203B41FA5}">
                      <a16:colId xmlns:a16="http://schemas.microsoft.com/office/drawing/2014/main" val="2706814972"/>
                    </a:ext>
                  </a:extLst>
                </a:gridCol>
                <a:gridCol w="1094974">
                  <a:extLst>
                    <a:ext uri="{9D8B030D-6E8A-4147-A177-3AD203B41FA5}">
                      <a16:colId xmlns:a16="http://schemas.microsoft.com/office/drawing/2014/main" val="1146105827"/>
                    </a:ext>
                  </a:extLst>
                </a:gridCol>
                <a:gridCol w="1394251">
                  <a:extLst>
                    <a:ext uri="{9D8B030D-6E8A-4147-A177-3AD203B41FA5}">
                      <a16:colId xmlns:a16="http://schemas.microsoft.com/office/drawing/2014/main" val="2305993761"/>
                    </a:ext>
                  </a:extLst>
                </a:gridCol>
              </a:tblGrid>
              <a:tr h="3196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Total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Total 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58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197+946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13,732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9,946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5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13,929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11,089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2633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1,143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14,126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12,232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7545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1,143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14,323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13,375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7243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1,143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14,520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14,518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9492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AAFB975-9C18-413A-B7F7-C4A7B80343A7}"/>
              </a:ext>
            </a:extLst>
          </p:cNvPr>
          <p:cNvSpPr txBox="1"/>
          <p:nvPr/>
        </p:nvSpPr>
        <p:spPr>
          <a:xfrm>
            <a:off x="4914900" y="1291398"/>
            <a:ext cx="16722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6% --&gt; 1,340 </a:t>
            </a:r>
          </a:p>
        </p:txBody>
      </p:sp>
      <p:pic>
        <p:nvPicPr>
          <p:cNvPr id="8" name="Graphic 8" descr="Back outline">
            <a:extLst>
              <a:ext uri="{FF2B5EF4-FFF2-40B4-BE49-F238E27FC236}">
                <a16:creationId xmlns:a16="http://schemas.microsoft.com/office/drawing/2014/main" id="{1C119AE5-8575-4D53-8AD6-DCDFB58461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020000">
            <a:off x="1435420" y="1828403"/>
            <a:ext cx="583026" cy="583027"/>
          </a:xfrm>
          <a:prstGeom prst="rect">
            <a:avLst/>
          </a:prstGeom>
        </p:spPr>
      </p:pic>
      <p:pic>
        <p:nvPicPr>
          <p:cNvPr id="15" name="Graphic 16" descr="Back outline">
            <a:extLst>
              <a:ext uri="{FF2B5EF4-FFF2-40B4-BE49-F238E27FC236}">
                <a16:creationId xmlns:a16="http://schemas.microsoft.com/office/drawing/2014/main" id="{F5767DAA-1E82-4687-A86F-FBA35BBBA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360000">
            <a:off x="602277" y="1817446"/>
            <a:ext cx="583027" cy="573422"/>
          </a:xfrm>
          <a:prstGeom prst="rect">
            <a:avLst/>
          </a:prstGeom>
        </p:spPr>
      </p:pic>
      <p:pic>
        <p:nvPicPr>
          <p:cNvPr id="22" name="Graphic 22" descr="Balloons">
            <a:extLst>
              <a:ext uri="{FF2B5EF4-FFF2-40B4-BE49-F238E27FC236}">
                <a16:creationId xmlns:a16="http://schemas.microsoft.com/office/drawing/2014/main" id="{DEAA395C-D89C-4923-9031-6884F76E4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3180" y="2989568"/>
            <a:ext cx="1493586" cy="14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title" idx="8"/>
          </p:nvPr>
        </p:nvSpPr>
        <p:spPr>
          <a:xfrm>
            <a:off x="1227600" y="241350"/>
            <a:ext cx="69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Pay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48" name="Google Shape;748;p83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49" name="Google Shape;749;p8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0" name="Google Shape;750;p8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1" name="Google Shape;7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675" y="1738362"/>
            <a:ext cx="3679475" cy="2454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52" name="Google Shape;752;p8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37" y="1312614"/>
            <a:ext cx="4928175" cy="3047249"/>
          </a:xfrm>
          <a:prstGeom prst="roundRect">
            <a:avLst>
              <a:gd name="adj" fmla="val 8594"/>
            </a:avLst>
          </a:prstGeom>
          <a:solidFill>
            <a:srgbClr val="F6F4EE">
              <a:alpha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753" name="Google Shape;753;p83"/>
          <p:cNvSpPr txBox="1"/>
          <p:nvPr/>
        </p:nvSpPr>
        <p:spPr>
          <a:xfrm>
            <a:off x="2081150" y="4192525"/>
            <a:ext cx="289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Average Annual Salary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54" name="Google Shape;754;p83"/>
          <p:cNvSpPr txBox="1"/>
          <p:nvPr/>
        </p:nvSpPr>
        <p:spPr>
          <a:xfrm>
            <a:off x="777150" y="814050"/>
            <a:ext cx="795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        since 1985 we have equal payment schema and we will plan to continue with this schema.</a:t>
            </a:r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650" y="843125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5"/>
          <p:cNvSpPr txBox="1">
            <a:spLocks noGrp="1"/>
          </p:cNvSpPr>
          <p:nvPr>
            <p:ph type="title"/>
          </p:nvPr>
        </p:nvSpPr>
        <p:spPr>
          <a:xfrm>
            <a:off x="494975" y="21339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COVID-19 Impact </a:t>
            </a:r>
            <a:endParaRPr/>
          </a:p>
        </p:txBody>
      </p:sp>
      <p:sp>
        <p:nvSpPr>
          <p:cNvPr id="772" name="Google Shape;772;p85"/>
          <p:cNvSpPr txBox="1">
            <a:spLocks noGrp="1"/>
          </p:cNvSpPr>
          <p:nvPr>
            <p:ph type="title" idx="2"/>
          </p:nvPr>
        </p:nvSpPr>
        <p:spPr>
          <a:xfrm>
            <a:off x="494976" y="1521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773" name="Google Shape;773;p8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8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85"/>
          <p:cNvCxnSpPr/>
          <p:nvPr/>
        </p:nvCxnSpPr>
        <p:spPr>
          <a:xfrm>
            <a:off x="356100" y="1325975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6" name="Google Shape;7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363337"/>
            <a:ext cx="1777475" cy="17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5"/>
          <p:cNvSpPr txBox="1">
            <a:spLocks noGrp="1"/>
          </p:cNvSpPr>
          <p:nvPr>
            <p:ph type="title" idx="4294967295"/>
          </p:nvPr>
        </p:nvSpPr>
        <p:spPr>
          <a:xfrm>
            <a:off x="2219075" y="2957262"/>
            <a:ext cx="3173400" cy="1104600"/>
          </a:xfrm>
          <a:prstGeom prst="rect">
            <a:avLst/>
          </a:prstGeom>
        </p:spPr>
        <p:txBody>
          <a:bodyPr spcFirstLastPara="1" wrap="square" lIns="91425" tIns="792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matic SC"/>
                <a:ea typeface="Amatic SC"/>
                <a:cs typeface="Amatic SC"/>
                <a:sym typeface="Amatic SC"/>
              </a:rPr>
              <a:t>Crisis</a:t>
            </a:r>
            <a:endParaRPr sz="49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matic SC"/>
                <a:ea typeface="Amatic SC"/>
                <a:cs typeface="Amatic SC"/>
                <a:sym typeface="Amatic SC"/>
              </a:rPr>
              <a:t>management</a:t>
            </a:r>
            <a:endParaRPr sz="49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778" name="Google Shape;77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150" y="382700"/>
            <a:ext cx="4139800" cy="40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785" name="Google Shape;785;p86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6" name="Google Shape;786;p86"/>
          <p:cNvSpPr txBox="1">
            <a:spLocks noGrp="1"/>
          </p:cNvSpPr>
          <p:nvPr>
            <p:ph type="subTitle" idx="1"/>
          </p:nvPr>
        </p:nvSpPr>
        <p:spPr>
          <a:xfrm>
            <a:off x="4071625" y="2094300"/>
            <a:ext cx="4711800" cy="1587000"/>
          </a:xfrm>
          <a:prstGeom prst="rect">
            <a:avLst/>
          </a:prstGeom>
          <a:ln cmpd="dbl">
            <a:solidFill>
              <a:srgbClr val="C8C6B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en"/>
              <a:t>The Coronavirus pandemic affected all businesses negatively. The level of unemployment increased and many organizations declared bankruptcy. However, @        the management decided to keep all the staff with salary reduction schema to save about 20% its cost.</a:t>
            </a:r>
            <a:endParaRPr lang="en-US"/>
          </a:p>
        </p:txBody>
      </p:sp>
      <p:cxnSp>
        <p:nvCxnSpPr>
          <p:cNvPr id="787" name="Google Shape;787;p8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8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9" name="Google Shape;789;p86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 on </a:t>
            </a:r>
            <a:endParaRPr/>
          </a:p>
        </p:txBody>
      </p:sp>
      <p:pic>
        <p:nvPicPr>
          <p:cNvPr id="790" name="Google Shape;79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475" y="348927"/>
            <a:ext cx="824299" cy="8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475" y="2785752"/>
            <a:ext cx="497400" cy="4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25" y="1561714"/>
            <a:ext cx="3848931" cy="24023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7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COVID-19 Salary Reduction</a:t>
            </a:r>
            <a:endParaRPr/>
          </a:p>
        </p:txBody>
      </p:sp>
      <p:sp>
        <p:nvSpPr>
          <p:cNvPr id="798" name="Google Shape;798;p87"/>
          <p:cNvSpPr txBox="1">
            <a:spLocks noGrp="1"/>
          </p:cNvSpPr>
          <p:nvPr>
            <p:ph type="subTitle" idx="3"/>
          </p:nvPr>
        </p:nvSpPr>
        <p:spPr>
          <a:xfrm>
            <a:off x="910524" y="1415750"/>
            <a:ext cx="3536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Our aim is to save </a:t>
            </a:r>
            <a:r>
              <a:rPr lang="en" sz="2900"/>
              <a:t>20%</a:t>
            </a:r>
            <a:r>
              <a:rPr lang="en" sz="1900"/>
              <a:t> of the total salaries cost without terminating anyone of our precious employees.</a:t>
            </a:r>
            <a:endParaRPr sz="1900"/>
          </a:p>
        </p:txBody>
      </p:sp>
      <p:cxnSp>
        <p:nvCxnSpPr>
          <p:cNvPr id="799" name="Google Shape;799;p8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0" name="Google Shape;800;p8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87"/>
          <p:cNvCxnSpPr/>
          <p:nvPr/>
        </p:nvCxnSpPr>
        <p:spPr>
          <a:xfrm rot="10800000">
            <a:off x="1069338" y="295215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8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803" name="Google Shape;803;p87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295" y="1322500"/>
            <a:ext cx="4062900" cy="2705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5" name="Google Shape;8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00" y="350731"/>
            <a:ext cx="824299" cy="8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7" descr="Logo&#10;&#10;Description automatically generated">
            <a:extLst>
              <a:ext uri="{FF2B5EF4-FFF2-40B4-BE49-F238E27FC236}">
                <a16:creationId xmlns:a16="http://schemas.microsoft.com/office/drawing/2014/main" id="{320B2BBA-094A-4C2C-84CD-D41C5F23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384822"/>
            <a:ext cx="1290638" cy="1290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E06483-3CFB-47A9-8173-DCED4CE4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COVID-19 Impact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B0148D-00C2-4914-962C-A183A0464ED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10" name="Google Shape;797;p87">
            <a:extLst>
              <a:ext uri="{FF2B5EF4-FFF2-40B4-BE49-F238E27FC236}">
                <a16:creationId xmlns:a16="http://schemas.microsoft.com/office/drawing/2014/main" id="{23FD4E8F-C253-4502-B4ED-41E52016429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470900" y="417003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  Reduction Plan</a:t>
            </a:r>
            <a:endParaRPr lang="en-US"/>
          </a:p>
        </p:txBody>
      </p:sp>
      <p:pic>
        <p:nvPicPr>
          <p:cNvPr id="13" name="Graphic 13" descr="Money with solid fill">
            <a:extLst>
              <a:ext uri="{FF2B5EF4-FFF2-40B4-BE49-F238E27FC236}">
                <a16:creationId xmlns:a16="http://schemas.microsoft.com/office/drawing/2014/main" id="{9A66872C-810D-48AE-97B3-E9A741DCA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5653" y="1251697"/>
            <a:ext cx="488577" cy="488577"/>
          </a:xfrm>
          <a:prstGeom prst="rect">
            <a:avLst/>
          </a:prstGeom>
        </p:spPr>
      </p:pic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5F6ADA1-90EA-4CE8-869B-DC6943024E9E}"/>
              </a:ext>
            </a:extLst>
          </p:cNvPr>
          <p:cNvCxnSpPr/>
          <p:nvPr/>
        </p:nvCxnSpPr>
        <p:spPr>
          <a:xfrm>
            <a:off x="2495550" y="1503830"/>
            <a:ext cx="16809" cy="2728631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7592D39-9B98-44DE-92D8-87D43E5E89D0}"/>
              </a:ext>
            </a:extLst>
          </p:cNvPr>
          <p:cNvCxnSpPr/>
          <p:nvPr/>
        </p:nvCxnSpPr>
        <p:spPr>
          <a:xfrm flipV="1">
            <a:off x="2504755" y="1519437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5A979D4-6573-4D09-9A6A-837ED0A3AD87}"/>
              </a:ext>
            </a:extLst>
          </p:cNvPr>
          <p:cNvCxnSpPr>
            <a:cxnSpLocks/>
          </p:cNvCxnSpPr>
          <p:nvPr/>
        </p:nvCxnSpPr>
        <p:spPr>
          <a:xfrm flipV="1">
            <a:off x="2507456" y="2092838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9EE7F91-1CF2-4973-8A71-DB9008F8AA83}"/>
              </a:ext>
            </a:extLst>
          </p:cNvPr>
          <p:cNvCxnSpPr>
            <a:cxnSpLocks/>
          </p:cNvCxnSpPr>
          <p:nvPr/>
        </p:nvCxnSpPr>
        <p:spPr>
          <a:xfrm flipV="1">
            <a:off x="2523964" y="2687800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19EEC03-E09C-4180-9ADC-4D98799092F2}"/>
              </a:ext>
            </a:extLst>
          </p:cNvPr>
          <p:cNvCxnSpPr>
            <a:cxnSpLocks/>
          </p:cNvCxnSpPr>
          <p:nvPr/>
        </p:nvCxnSpPr>
        <p:spPr>
          <a:xfrm flipV="1">
            <a:off x="2507456" y="3207823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885C550-5632-4929-9968-FD7A55D86624}"/>
              </a:ext>
            </a:extLst>
          </p:cNvPr>
          <p:cNvCxnSpPr>
            <a:cxnSpLocks/>
          </p:cNvCxnSpPr>
          <p:nvPr/>
        </p:nvCxnSpPr>
        <p:spPr>
          <a:xfrm flipV="1">
            <a:off x="2494598" y="3670065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FDD079EB-2504-4E2C-8246-5B59CC72CA04}"/>
              </a:ext>
            </a:extLst>
          </p:cNvPr>
          <p:cNvSpPr txBox="1"/>
          <p:nvPr/>
        </p:nvSpPr>
        <p:spPr>
          <a:xfrm>
            <a:off x="4382620" y="1379443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</a:t>
            </a:r>
            <a:r>
              <a:rPr lang="en-US" sz="1800" b="1">
                <a:solidFill>
                  <a:schemeClr val="tx1"/>
                </a:solidFill>
                <a:latin typeface="Josefin Sans"/>
              </a:rPr>
              <a:t>=&gt;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 b="1">
                <a:solidFill>
                  <a:schemeClr val="tx1"/>
                </a:solidFill>
                <a:latin typeface="Josefin Sans"/>
              </a:rPr>
              <a:t>100k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E4D2BA3-5E23-4A73-8DF6-BE6ED887E50C}"/>
              </a:ext>
            </a:extLst>
          </p:cNvPr>
          <p:cNvSpPr txBox="1"/>
          <p:nvPr/>
        </p:nvSpPr>
        <p:spPr>
          <a:xfrm>
            <a:off x="3766296" y="1882307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</a:t>
            </a:r>
            <a:r>
              <a:rPr lang="en-US" sz="1800" b="1">
                <a:latin typeface="Josefin Sans"/>
              </a:rPr>
              <a:t>100 &lt;         =&gt; 90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0EC6AC0-27F2-47A1-A64C-06E3AA745E4E}"/>
              </a:ext>
            </a:extLst>
          </p:cNvPr>
          <p:cNvSpPr txBox="1"/>
          <p:nvPr/>
        </p:nvSpPr>
        <p:spPr>
          <a:xfrm>
            <a:off x="549857" y="2120080"/>
            <a:ext cx="173467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chemeClr val="accent1"/>
                </a:solidFill>
                <a:latin typeface="Josefin Sans"/>
              </a:rPr>
              <a:t>EMPLOYESS</a:t>
            </a:r>
          </a:p>
        </p:txBody>
      </p:sp>
      <p:pic>
        <p:nvPicPr>
          <p:cNvPr id="218" name="Graphic 13" descr="Money with solid fill">
            <a:extLst>
              <a:ext uri="{FF2B5EF4-FFF2-40B4-BE49-F238E27FC236}">
                <a16:creationId xmlns:a16="http://schemas.microsoft.com/office/drawing/2014/main" id="{991E707C-EB82-4D47-BACA-53CD1AF2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247" y="1793430"/>
            <a:ext cx="488577" cy="488577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E10FBD3E-88F6-4893-A3F7-49BD99A1F47D}"/>
              </a:ext>
            </a:extLst>
          </p:cNvPr>
          <p:cNvSpPr txBox="1"/>
          <p:nvPr/>
        </p:nvSpPr>
        <p:spPr>
          <a:xfrm>
            <a:off x="3706764" y="2453806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</a:t>
            </a:r>
            <a:r>
              <a:rPr lang="en-US" sz="1800" b="1">
                <a:latin typeface="Josefin Sans"/>
              </a:rPr>
              <a:t>90&lt;         =&gt; 80</a:t>
            </a:r>
          </a:p>
        </p:txBody>
      </p:sp>
      <p:pic>
        <p:nvPicPr>
          <p:cNvPr id="224" name="Graphic 13" descr="Money with solid fill">
            <a:extLst>
              <a:ext uri="{FF2B5EF4-FFF2-40B4-BE49-F238E27FC236}">
                <a16:creationId xmlns:a16="http://schemas.microsoft.com/office/drawing/2014/main" id="{F987A961-5908-4773-8E78-ECA4BCCC5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419" y="2358976"/>
            <a:ext cx="488577" cy="488577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240EF98B-5282-4EDC-B876-718818919785}"/>
              </a:ext>
            </a:extLst>
          </p:cNvPr>
          <p:cNvSpPr txBox="1"/>
          <p:nvPr/>
        </p:nvSpPr>
        <p:spPr>
          <a:xfrm>
            <a:off x="3694857" y="3001493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 </a:t>
            </a:r>
            <a:r>
              <a:rPr lang="en-US" sz="1800" b="1">
                <a:latin typeface="Josefin Sans"/>
              </a:rPr>
              <a:t>80&lt;          =&gt; 70</a:t>
            </a:r>
          </a:p>
        </p:txBody>
      </p:sp>
      <p:pic>
        <p:nvPicPr>
          <p:cNvPr id="226" name="Graphic 13" descr="Money with solid fill">
            <a:extLst>
              <a:ext uri="{FF2B5EF4-FFF2-40B4-BE49-F238E27FC236}">
                <a16:creationId xmlns:a16="http://schemas.microsoft.com/office/drawing/2014/main" id="{2E77D29C-6584-4C8B-8FE5-A4408FA9C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512" y="2900711"/>
            <a:ext cx="488577" cy="488577"/>
          </a:xfrm>
          <a:prstGeom prst="rect">
            <a:avLst/>
          </a:prstGeom>
        </p:spPr>
      </p:pic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E80CDCA-81B1-4030-BD9C-210D43B7301F}"/>
              </a:ext>
            </a:extLst>
          </p:cNvPr>
          <p:cNvCxnSpPr>
            <a:cxnSpLocks/>
          </p:cNvCxnSpPr>
          <p:nvPr/>
        </p:nvCxnSpPr>
        <p:spPr>
          <a:xfrm flipV="1">
            <a:off x="2507454" y="4229659"/>
            <a:ext cx="1406337" cy="5604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CAA8C79D-AD03-4D31-A650-ACBE8213726D}"/>
              </a:ext>
            </a:extLst>
          </p:cNvPr>
          <p:cNvSpPr txBox="1"/>
          <p:nvPr/>
        </p:nvSpPr>
        <p:spPr>
          <a:xfrm>
            <a:off x="3671044" y="3525367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 </a:t>
            </a:r>
            <a:r>
              <a:rPr lang="en-US" sz="1800" b="1">
                <a:latin typeface="Josefin Sans"/>
              </a:rPr>
              <a:t>70&lt;          =&gt; 60</a:t>
            </a:r>
          </a:p>
        </p:txBody>
      </p:sp>
      <p:pic>
        <p:nvPicPr>
          <p:cNvPr id="231" name="Graphic 13" descr="Money with solid fill">
            <a:extLst>
              <a:ext uri="{FF2B5EF4-FFF2-40B4-BE49-F238E27FC236}">
                <a16:creationId xmlns:a16="http://schemas.microsoft.com/office/drawing/2014/main" id="{F0B7B723-2176-44BD-BFDF-B1DE7B9A8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699" y="3424585"/>
            <a:ext cx="488577" cy="488577"/>
          </a:xfrm>
          <a:prstGeom prst="rect">
            <a:avLst/>
          </a:prstGeom>
        </p:spPr>
      </p:pic>
      <p:pic>
        <p:nvPicPr>
          <p:cNvPr id="232" name="Graphic 13" descr="Money with solid fill">
            <a:extLst>
              <a:ext uri="{FF2B5EF4-FFF2-40B4-BE49-F238E27FC236}">
                <a16:creationId xmlns:a16="http://schemas.microsoft.com/office/drawing/2014/main" id="{281669E4-F192-464D-AFB4-1623177A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295" y="3942509"/>
            <a:ext cx="488577" cy="488577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D0E9DB62-6D4E-4F34-8FEF-C772E1B5EE7D}"/>
              </a:ext>
            </a:extLst>
          </p:cNvPr>
          <p:cNvSpPr txBox="1"/>
          <p:nvPr/>
        </p:nvSpPr>
        <p:spPr>
          <a:xfrm>
            <a:off x="4282468" y="4075859"/>
            <a:ext cx="2810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</a:t>
            </a:r>
            <a:r>
              <a:rPr lang="en-US" sz="1800" b="1" dirty="0">
                <a:latin typeface="Josefin Sans"/>
              </a:rPr>
              <a:t>=&lt;</a:t>
            </a:r>
            <a:r>
              <a:rPr lang="en-US" dirty="0"/>
              <a:t>  </a:t>
            </a:r>
            <a:r>
              <a:rPr lang="en-US" sz="1800" b="1" dirty="0">
                <a:latin typeface="Josefin Sans"/>
              </a:rPr>
              <a:t>60k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876C8F76-2059-457C-903B-9EB4769EDC42}"/>
              </a:ext>
            </a:extLst>
          </p:cNvPr>
          <p:cNvCxnSpPr>
            <a:cxnSpLocks/>
          </p:cNvCxnSpPr>
          <p:nvPr/>
        </p:nvCxnSpPr>
        <p:spPr>
          <a:xfrm>
            <a:off x="1662111" y="2975301"/>
            <a:ext cx="840791" cy="350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3E14C18-6A64-492B-9625-F214F3A3D671}"/>
              </a:ext>
            </a:extLst>
          </p:cNvPr>
          <p:cNvSpPr/>
          <p:nvPr/>
        </p:nvSpPr>
        <p:spPr>
          <a:xfrm>
            <a:off x="6752034" y="3448048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24%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24D6851-32D5-478D-922B-311923C8EC4E}"/>
              </a:ext>
            </a:extLst>
          </p:cNvPr>
          <p:cNvSpPr/>
          <p:nvPr/>
        </p:nvSpPr>
        <p:spPr>
          <a:xfrm>
            <a:off x="6752034" y="2900361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28%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F11ED57-1755-46AB-B04D-6953A5A8C5EA}"/>
              </a:ext>
            </a:extLst>
          </p:cNvPr>
          <p:cNvSpPr/>
          <p:nvPr/>
        </p:nvSpPr>
        <p:spPr>
          <a:xfrm>
            <a:off x="6752034" y="2358627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29%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5AB1C3C-15DF-45C6-AAC9-9377E1CC7129}"/>
              </a:ext>
            </a:extLst>
          </p:cNvPr>
          <p:cNvSpPr/>
          <p:nvPr/>
        </p:nvSpPr>
        <p:spPr>
          <a:xfrm>
            <a:off x="6752034" y="1846658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30%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74AD6FE-C794-44B3-8A79-868C8FBD3C75}"/>
              </a:ext>
            </a:extLst>
          </p:cNvPr>
          <p:cNvSpPr/>
          <p:nvPr/>
        </p:nvSpPr>
        <p:spPr>
          <a:xfrm>
            <a:off x="6752033" y="1370408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32%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C0D500A-8B69-468E-9FDD-ADB8E5743F71}"/>
              </a:ext>
            </a:extLst>
          </p:cNvPr>
          <p:cNvSpPr/>
          <p:nvPr/>
        </p:nvSpPr>
        <p:spPr>
          <a:xfrm>
            <a:off x="6752034" y="3995735"/>
            <a:ext cx="1244202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0000"/>
                </a:solidFill>
                <a:latin typeface="Josefin Sans"/>
                <a:cs typeface="Arial"/>
              </a:rPr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0234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 txBox="1">
            <a:spLocks noGrp="1"/>
          </p:cNvSpPr>
          <p:nvPr>
            <p:ph type="title" idx="7"/>
          </p:nvPr>
        </p:nvSpPr>
        <p:spPr>
          <a:xfrm>
            <a:off x="146725" y="761100"/>
            <a:ext cx="2360400" cy="777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Total Salaries</a:t>
            </a:r>
            <a:endParaRPr sz="2500"/>
          </a:p>
        </p:txBody>
      </p:sp>
      <p:sp>
        <p:nvSpPr>
          <p:cNvPr id="812" name="Google Shape;812;p88"/>
          <p:cNvSpPr txBox="1">
            <a:spLocks noGrp="1"/>
          </p:cNvSpPr>
          <p:nvPr>
            <p:ph type="title" idx="4294967295"/>
          </p:nvPr>
        </p:nvSpPr>
        <p:spPr>
          <a:xfrm>
            <a:off x="790175" y="183300"/>
            <a:ext cx="53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 Reduction Schema</a:t>
            </a:r>
            <a:endParaRPr/>
          </a:p>
        </p:txBody>
      </p:sp>
      <p:cxnSp>
        <p:nvCxnSpPr>
          <p:cNvPr id="813" name="Google Shape;813;p8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4" name="Google Shape;814;p8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5" name="Google Shape;815;p8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816" name="Google Shape;816;p88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17" name="Google Shape;817;p88"/>
          <p:cNvSpPr txBox="1">
            <a:spLocks noGrp="1"/>
          </p:cNvSpPr>
          <p:nvPr>
            <p:ph type="title" idx="3"/>
          </p:nvPr>
        </p:nvSpPr>
        <p:spPr>
          <a:xfrm>
            <a:off x="2507125" y="860988"/>
            <a:ext cx="4758000" cy="577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$ 4,521,126,180</a:t>
            </a:r>
            <a:endParaRPr sz="2400"/>
          </a:p>
        </p:txBody>
      </p:sp>
      <p:sp>
        <p:nvSpPr>
          <p:cNvPr id="818" name="Google Shape;818;p88"/>
          <p:cNvSpPr txBox="1">
            <a:spLocks noGrp="1"/>
          </p:cNvSpPr>
          <p:nvPr>
            <p:ph type="title" idx="7"/>
          </p:nvPr>
        </p:nvSpPr>
        <p:spPr>
          <a:xfrm>
            <a:off x="4795125" y="761100"/>
            <a:ext cx="2360400" cy="777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</a:rPr>
              <a:t>20%</a:t>
            </a:r>
            <a:endParaRPr sz="2500">
              <a:solidFill>
                <a:srgbClr val="595959"/>
              </a:solidFill>
            </a:endParaRPr>
          </a:p>
        </p:txBody>
      </p:sp>
      <p:sp>
        <p:nvSpPr>
          <p:cNvPr id="819" name="Google Shape;819;p88"/>
          <p:cNvSpPr txBox="1">
            <a:spLocks noGrp="1"/>
          </p:cNvSpPr>
          <p:nvPr>
            <p:ph type="title" idx="3"/>
          </p:nvPr>
        </p:nvSpPr>
        <p:spPr>
          <a:xfrm>
            <a:off x="5689425" y="860988"/>
            <a:ext cx="4758000" cy="577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$ 904,238,635</a:t>
            </a:r>
            <a:endParaRPr sz="2400">
              <a:solidFill>
                <a:srgbClr val="595959"/>
              </a:solidFill>
            </a:endParaRPr>
          </a:p>
        </p:txBody>
      </p:sp>
      <p:graphicFrame>
        <p:nvGraphicFramePr>
          <p:cNvPr id="820" name="Google Shape;820;p88"/>
          <p:cNvGraphicFramePr/>
          <p:nvPr>
            <p:extLst>
              <p:ext uri="{D42A27DB-BD31-4B8C-83A1-F6EECF244321}">
                <p14:modId xmlns:p14="http://schemas.microsoft.com/office/powerpoint/2010/main" val="3491161437"/>
              </p:ext>
            </p:extLst>
          </p:nvPr>
        </p:nvGraphicFramePr>
        <p:xfrm>
          <a:off x="780968" y="1350015"/>
          <a:ext cx="7190607" cy="3187312"/>
        </p:xfrm>
        <a:graphic>
          <a:graphicData uri="http://schemas.openxmlformats.org/drawingml/2006/table">
            <a:tbl>
              <a:tblPr>
                <a:noFill/>
                <a:tableStyleId>{0CA5C34F-88A6-4761-89A0-4B9D57CF1C1D}</a:tableStyleId>
              </a:tblPr>
              <a:tblGrid>
                <a:gridCol w="176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Salary Range</a:t>
                      </a:r>
                      <a:endParaRPr b="1"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7F9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Total Salaries</a:t>
                      </a:r>
                      <a:endParaRPr b="1"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7F9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Reduction %</a:t>
                      </a:r>
                      <a:endParaRPr b="1"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7F9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Reduction Amount</a:t>
                      </a:r>
                      <a:endParaRPr b="1"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7F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=&gt; 100k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41,931,993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13,418,238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 &lt; S =&gt; 90k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112,865,481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33,859,644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90k &lt; S =&gt; 80k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282,029,324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81,788,503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80k &lt; S =&gt; 70k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524,588,765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146,884,854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70k &lt; S =&gt; 60k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760,238,968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182,457,352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&lt; 60k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2,799,771,649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16%</a:t>
                      </a:r>
                      <a:endParaRPr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447,963,464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414"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Total Reduction</a:t>
                      </a:r>
                      <a:endParaRPr b="1"/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ar-S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906,372,056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cell3D prstMaterial="dkEdge">
                      <a:bevel/>
                      <a:lightRig rig="flood" dir="t"/>
                    </a:cell3D>
                    <a:solidFill>
                      <a:srgbClr val="F6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8"/>
          <p:cNvSpPr txBox="1">
            <a:spLocks noGrp="1"/>
          </p:cNvSpPr>
          <p:nvPr>
            <p:ph type="title" idx="4294967295"/>
          </p:nvPr>
        </p:nvSpPr>
        <p:spPr>
          <a:xfrm>
            <a:off x="790175" y="183300"/>
            <a:ext cx="53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 Reduction</a:t>
            </a:r>
            <a:endParaRPr/>
          </a:p>
        </p:txBody>
      </p:sp>
      <p:cxnSp>
        <p:nvCxnSpPr>
          <p:cNvPr id="813" name="Google Shape;813;p8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4" name="Google Shape;814;p8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5" name="Google Shape;815;p8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816" name="Google Shape;816;p88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" name="Picture 10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1FC2B38-0746-45EB-A25B-475A391A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66" y="1107949"/>
            <a:ext cx="6153307" cy="2932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F830B-244E-401F-99A6-6F55EB481369}"/>
              </a:ext>
            </a:extLst>
          </p:cNvPr>
          <p:cNvSpPr txBox="1"/>
          <p:nvPr/>
        </p:nvSpPr>
        <p:spPr>
          <a:xfrm>
            <a:off x="3096491" y="4071819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Salary Group and Reduction Percentage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00C94-18BB-4896-BD90-4F8C0FB1E0CC}"/>
              </a:ext>
            </a:extLst>
          </p:cNvPr>
          <p:cNvSpPr txBox="1"/>
          <p:nvPr/>
        </p:nvSpPr>
        <p:spPr>
          <a:xfrm rot="-5400000">
            <a:off x="-232142" y="1433451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Total Salaries</a:t>
            </a:r>
          </a:p>
        </p:txBody>
      </p:sp>
    </p:spTree>
    <p:extLst>
      <p:ext uri="{BB962C8B-B14F-4D97-AF65-F5344CB8AC3E}">
        <p14:creationId xmlns:p14="http://schemas.microsoft.com/office/powerpoint/2010/main" val="32194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9"/>
          <p:cNvSpPr txBox="1">
            <a:spLocks noGrp="1"/>
          </p:cNvSpPr>
          <p:nvPr>
            <p:ph type="subTitle" idx="3"/>
          </p:nvPr>
        </p:nvSpPr>
        <p:spPr>
          <a:xfrm>
            <a:off x="562000" y="1667975"/>
            <a:ext cx="360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900"/>
              <a:t>We have conducted a survey to engage our employees and record their responses to our COVID-19 reduction policy. </a:t>
            </a:r>
            <a:endParaRPr lang="en-US"/>
          </a:p>
        </p:txBody>
      </p:sp>
      <p:cxnSp>
        <p:nvCxnSpPr>
          <p:cNvPr id="827" name="Google Shape;827;p89"/>
          <p:cNvCxnSpPr/>
          <p:nvPr/>
        </p:nvCxnSpPr>
        <p:spPr>
          <a:xfrm rot="10800000">
            <a:off x="638200" y="159794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8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9" name="Google Shape;829;p8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8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831" name="Google Shape;831;p89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2" name="Google Shape;832;p89"/>
          <p:cNvSpPr txBox="1">
            <a:spLocks noGrp="1"/>
          </p:cNvSpPr>
          <p:nvPr>
            <p:ph type="title" idx="1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Employees Survey</a:t>
            </a:r>
            <a:endParaRPr/>
          </a:p>
        </p:txBody>
      </p:sp>
      <p:pic>
        <p:nvPicPr>
          <p:cNvPr id="833" name="Google Shape;8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000" y="1258375"/>
            <a:ext cx="4808824" cy="3207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>
            <a:spLocks noGrp="1"/>
          </p:cNvSpPr>
          <p:nvPr>
            <p:ph type="ctrTitle"/>
          </p:nvPr>
        </p:nvSpPr>
        <p:spPr>
          <a:xfrm>
            <a:off x="850558" y="-279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/>
          <a:p>
            <a:r>
              <a:rPr lang="en" sz="3600" dirty="0"/>
              <a:t> </a:t>
            </a:r>
            <a:br>
              <a:rPr lang="en" sz="3600" dirty="0"/>
            </a:br>
            <a:r>
              <a:rPr lang="en" sz="3600" dirty="0"/>
              <a:t>Group Members</a:t>
            </a:r>
            <a:endParaRPr sz="3600" dirty="0"/>
          </a:p>
        </p:txBody>
      </p:sp>
      <p:sp>
        <p:nvSpPr>
          <p:cNvPr id="620" name="Google Shape;620;p75"/>
          <p:cNvSpPr txBox="1">
            <a:spLocks noGrp="1"/>
          </p:cNvSpPr>
          <p:nvPr>
            <p:ph type="subTitle" idx="1"/>
          </p:nvPr>
        </p:nvSpPr>
        <p:spPr>
          <a:xfrm>
            <a:off x="846875" y="1554911"/>
            <a:ext cx="333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Amwaj Alshamrani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Hussain Alibrahim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Khulud Alawaji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Latifah Alhwiseen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Mariam Alhawiti</a:t>
            </a:r>
            <a:endParaRPr sz="2400" dirty="0"/>
          </a:p>
        </p:txBody>
      </p:sp>
      <p:sp>
        <p:nvSpPr>
          <p:cNvPr id="622" name="Google Shape;622;p75"/>
          <p:cNvSpPr txBox="1">
            <a:spLocks noGrp="1"/>
          </p:cNvSpPr>
          <p:nvPr>
            <p:ph type="subTitle" idx="1"/>
          </p:nvPr>
        </p:nvSpPr>
        <p:spPr>
          <a:xfrm>
            <a:off x="-71775" y="4659775"/>
            <a:ext cx="333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 31, 2000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49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0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Bonuses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39" name="Google Shape;839;p90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840" name="Google Shape;840;p9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9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00" y="1255425"/>
            <a:ext cx="4953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/>
              <a:t>Bonuses Distribution </a:t>
            </a:r>
            <a:endParaRPr lang="en-US"/>
          </a:p>
        </p:txBody>
      </p:sp>
      <p:sp>
        <p:nvSpPr>
          <p:cNvPr id="848" name="Google Shape;848;p9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9" name="Google Shape;849;p91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amount of bonus!</a:t>
            </a:r>
            <a:endParaRPr/>
          </a:p>
        </p:txBody>
      </p:sp>
      <p:cxnSp>
        <p:nvCxnSpPr>
          <p:cNvPr id="850" name="Google Shape;850;p9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9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2" name="Google Shape;852;p91"/>
          <p:cNvSpPr txBox="1">
            <a:spLocks noGrp="1"/>
          </p:cNvSpPr>
          <p:nvPr>
            <p:ph type="title" idx="3"/>
          </p:nvPr>
        </p:nvSpPr>
        <p:spPr>
          <a:xfrm>
            <a:off x="1100250" y="1786800"/>
            <a:ext cx="6823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$50,000,000.00</a:t>
            </a: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B480EE-C866-4B04-99A0-969E6BD6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26" y="2514899"/>
            <a:ext cx="2614197" cy="2027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2"/>
          <p:cNvSpPr txBox="1">
            <a:spLocks noGrp="1"/>
          </p:cNvSpPr>
          <p:nvPr>
            <p:ph type="subTitle" idx="2"/>
          </p:nvPr>
        </p:nvSpPr>
        <p:spPr>
          <a:xfrm>
            <a:off x="951624" y="1011675"/>
            <a:ext cx="2950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salary</a:t>
            </a:r>
            <a:endParaRPr/>
          </a:p>
        </p:txBody>
      </p:sp>
      <p:sp>
        <p:nvSpPr>
          <p:cNvPr id="858" name="Google Shape;858;p92"/>
          <p:cNvSpPr txBox="1">
            <a:spLocks noGrp="1"/>
          </p:cNvSpPr>
          <p:nvPr>
            <p:ph type="subTitle" idx="4"/>
          </p:nvPr>
        </p:nvSpPr>
        <p:spPr>
          <a:xfrm>
            <a:off x="4536111" y="1548485"/>
            <a:ext cx="3777999" cy="117055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average salary for males and females in the company.</a:t>
            </a:r>
            <a:endParaRPr/>
          </a:p>
        </p:txBody>
      </p:sp>
      <p:cxnSp>
        <p:nvCxnSpPr>
          <p:cNvPr id="860" name="Google Shape;860;p9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9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2" name="Google Shape;862;p92"/>
          <p:cNvCxnSpPr/>
          <p:nvPr/>
        </p:nvCxnSpPr>
        <p:spPr>
          <a:xfrm rot="10800000">
            <a:off x="1064658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9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/>
              <a:t>Bonuses Distribution </a:t>
            </a:r>
            <a:endParaRPr lang="en" b="0"/>
          </a:p>
        </p:txBody>
      </p:sp>
      <p:sp>
        <p:nvSpPr>
          <p:cNvPr id="864" name="Google Shape;864;p92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7752C6D-ACCF-4455-8B2C-A447C686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24" t="29498" r="41121" b="56522"/>
          <a:stretch/>
        </p:blipFill>
        <p:spPr>
          <a:xfrm>
            <a:off x="4552458" y="2326522"/>
            <a:ext cx="3860403" cy="172557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3B480A8F-1E37-4FD7-83AC-4FFFE1B9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1" y="2067086"/>
            <a:ext cx="2370273" cy="1992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factors </a:t>
            </a:r>
            <a:endParaRPr/>
          </a:p>
        </p:txBody>
      </p:sp>
      <p:sp>
        <p:nvSpPr>
          <p:cNvPr id="871" name="Google Shape;871;p93"/>
          <p:cNvSpPr txBox="1">
            <a:spLocks noGrp="1"/>
          </p:cNvSpPr>
          <p:nvPr>
            <p:ph type="subTitle" idx="4"/>
          </p:nvPr>
        </p:nvSpPr>
        <p:spPr>
          <a:xfrm>
            <a:off x="5169475" y="2319900"/>
            <a:ext cx="3027300" cy="114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Years of service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Contracts that are ending soon</a:t>
            </a:r>
            <a:endParaRPr/>
          </a:p>
        </p:txBody>
      </p:sp>
      <p:sp>
        <p:nvSpPr>
          <p:cNvPr id="872" name="Google Shape;872;p93"/>
          <p:cNvSpPr/>
          <p:nvPr/>
        </p:nvSpPr>
        <p:spPr>
          <a:xfrm>
            <a:off x="1161875" y="585750"/>
            <a:ext cx="3462300" cy="3830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873" name="Google Shape;873;p9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9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Google Shape;875;p93"/>
          <p:cNvCxnSpPr/>
          <p:nvPr/>
        </p:nvCxnSpPr>
        <p:spPr>
          <a:xfrm rot="10800000">
            <a:off x="5284083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9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projects</a:t>
            </a:r>
            <a:endParaRPr/>
          </a:p>
        </p:txBody>
      </p:sp>
      <p:sp>
        <p:nvSpPr>
          <p:cNvPr id="877" name="Google Shape;877;p93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78" name="Google Shape;8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15" y="1013989"/>
            <a:ext cx="3592725" cy="308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3" name="Google Shape;883;p94"/>
          <p:cNvGraphicFramePr/>
          <p:nvPr>
            <p:extLst>
              <p:ext uri="{D42A27DB-BD31-4B8C-83A1-F6EECF244321}">
                <p14:modId xmlns:p14="http://schemas.microsoft.com/office/powerpoint/2010/main" val="3712201200"/>
              </p:ext>
            </p:extLst>
          </p:nvPr>
        </p:nvGraphicFramePr>
        <p:xfrm>
          <a:off x="870357" y="1523375"/>
          <a:ext cx="7002200" cy="2292650"/>
        </p:xfrm>
        <a:graphic>
          <a:graphicData uri="http://schemas.openxmlformats.org/drawingml/2006/table">
            <a:tbl>
              <a:tblPr>
                <a:noFill/>
                <a:tableStyleId>{0CA5C34F-88A6-4761-89A0-4B9D57CF1C1D}</a:tableStyleId>
              </a:tblPr>
              <a:tblGrid>
                <a:gridCol w="180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000" b="1">
                          <a:solidFill>
                            <a:schemeClr val="accen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11-15</a:t>
                      </a:r>
                      <a:endParaRPr sz="4000" b="1">
                        <a:solidFill>
                          <a:schemeClr val="accen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000" b="1">
                          <a:solidFill>
                            <a:schemeClr val="accen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6-10</a:t>
                      </a:r>
                      <a:endParaRPr sz="4000" b="1">
                        <a:solidFill>
                          <a:schemeClr val="accen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b="1">
                          <a:solidFill>
                            <a:schemeClr val="accen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0-5</a:t>
                      </a:r>
                      <a:endParaRPr sz="4000" b="1">
                        <a:solidFill>
                          <a:schemeClr val="accen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2%</a:t>
                      </a:r>
                      <a:endParaRPr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>
                        <a:solidFill>
                          <a:schemeClr val="dk2"/>
                        </a:solidFill>
                        <a:latin typeface="Josefin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1.5%</a:t>
                      </a:r>
                      <a:endParaRPr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>
                        <a:solidFill>
                          <a:schemeClr val="dk2"/>
                        </a:solidFill>
                        <a:latin typeface="Josefi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1%</a:t>
                      </a:r>
                      <a:endParaRPr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9144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>
                        <a:solidFill>
                          <a:schemeClr val="dk2"/>
                        </a:solidFill>
                        <a:latin typeface="Josefin Sa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84" name="Google Shape;884;p94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5" name="Google Shape;885;p94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9" name="Google Shape;889;p94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1-YEARS OF SERVICE</a:t>
            </a:r>
          </a:p>
        </p:txBody>
      </p:sp>
      <p:sp>
        <p:nvSpPr>
          <p:cNvPr id="890" name="Google Shape;890;p9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/>
              <a:t>Bonuses Distribution </a:t>
            </a:r>
            <a:endParaRPr lang="en" b="0"/>
          </a:p>
        </p:txBody>
      </p:sp>
      <p:sp>
        <p:nvSpPr>
          <p:cNvPr id="891" name="Google Shape;891;p94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Graphic 2" descr="Checkmark with solid fill">
            <a:extLst>
              <a:ext uri="{FF2B5EF4-FFF2-40B4-BE49-F238E27FC236}">
                <a16:creationId xmlns:a16="http://schemas.microsoft.com/office/drawing/2014/main" id="{D372D030-7317-4609-9F28-B27B8A5C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749" y="2445700"/>
            <a:ext cx="353583" cy="358924"/>
          </a:xfrm>
          <a:prstGeom prst="rect">
            <a:avLst/>
          </a:prstGeom>
        </p:spPr>
      </p:pic>
      <p:pic>
        <p:nvPicPr>
          <p:cNvPr id="21" name="Graphic 2" descr="Checkmark with solid fill">
            <a:extLst>
              <a:ext uri="{FF2B5EF4-FFF2-40B4-BE49-F238E27FC236}">
                <a16:creationId xmlns:a16="http://schemas.microsoft.com/office/drawing/2014/main" id="{4B09EF12-4A6A-4356-AD57-9CB97A3D2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225" y="2872989"/>
            <a:ext cx="353583" cy="358924"/>
          </a:xfrm>
          <a:prstGeom prst="rect">
            <a:avLst/>
          </a:prstGeom>
        </p:spPr>
      </p:pic>
      <p:pic>
        <p:nvPicPr>
          <p:cNvPr id="22" name="Graphic 2" descr="Checkmark with solid fill">
            <a:extLst>
              <a:ext uri="{FF2B5EF4-FFF2-40B4-BE49-F238E27FC236}">
                <a16:creationId xmlns:a16="http://schemas.microsoft.com/office/drawing/2014/main" id="{61B56B8D-B15E-4D24-8AC2-1BA21621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6725" y="3407101"/>
            <a:ext cx="353583" cy="358924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214C644-15AC-4C66-944B-6FB653F14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498" y="594746"/>
            <a:ext cx="1406471" cy="127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5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588282" cy="17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/>
              <a:t>for contracts ending before 01-feb-2001</a:t>
            </a:r>
          </a:p>
        </p:txBody>
      </p:sp>
      <p:cxnSp>
        <p:nvCxnSpPr>
          <p:cNvPr id="906" name="Google Shape;906;p95"/>
          <p:cNvCxnSpPr/>
          <p:nvPr/>
        </p:nvCxnSpPr>
        <p:spPr>
          <a:xfrm>
            <a:off x="542275" y="915600"/>
            <a:ext cx="0" cy="2050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08C3A1C-E25F-4402-89B4-B9217742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25" y="116068"/>
            <a:ext cx="4493050" cy="4475374"/>
          </a:xfrm>
          <a:prstGeom prst="rect">
            <a:avLst/>
          </a:prstGeom>
        </p:spPr>
      </p:pic>
      <p:sp>
        <p:nvSpPr>
          <p:cNvPr id="3" name="Google Shape;905;p95">
            <a:extLst>
              <a:ext uri="{FF2B5EF4-FFF2-40B4-BE49-F238E27FC236}">
                <a16:creationId xmlns:a16="http://schemas.microsoft.com/office/drawing/2014/main" id="{5F74F520-5286-4DCC-B999-311F1E3F99C5}"/>
              </a:ext>
            </a:extLst>
          </p:cNvPr>
          <p:cNvSpPr txBox="1">
            <a:spLocks/>
          </p:cNvSpPr>
          <p:nvPr/>
        </p:nvSpPr>
        <p:spPr>
          <a:xfrm>
            <a:off x="914414" y="2188902"/>
            <a:ext cx="2287803" cy="85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/>
              <a:t>+0.7%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/>
              <a:t>Bonuses Distribution </a:t>
            </a:r>
            <a:endParaRPr lang="en-US"/>
          </a:p>
        </p:txBody>
      </p:sp>
      <p:sp>
        <p:nvSpPr>
          <p:cNvPr id="848" name="Google Shape;848;p9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9" name="Google Shape;849;p91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Total amount of bonus!</a:t>
            </a:r>
            <a:endParaRPr/>
          </a:p>
        </p:txBody>
      </p:sp>
      <p:cxnSp>
        <p:nvCxnSpPr>
          <p:cNvPr id="850" name="Google Shape;850;p9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9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2" name="Google Shape;852;p91"/>
          <p:cNvSpPr txBox="1">
            <a:spLocks noGrp="1"/>
          </p:cNvSpPr>
          <p:nvPr>
            <p:ph type="title" idx="3"/>
          </p:nvPr>
        </p:nvSpPr>
        <p:spPr>
          <a:xfrm>
            <a:off x="1100250" y="1786800"/>
            <a:ext cx="6823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$49,752,461.67</a:t>
            </a: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B480EE-C866-4B04-99A0-969E6BD6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26" y="2514899"/>
            <a:ext cx="2614197" cy="20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7" name="Google Shape;1397;p10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8" name="Google Shape;1398;p10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9" name="Google Shape;1399;p103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sp>
        <p:nvSpPr>
          <p:cNvPr id="1400" name="Google Shape;1400;p103"/>
          <p:cNvSpPr txBox="1">
            <a:spLocks noGrp="1"/>
          </p:cNvSpPr>
          <p:nvPr>
            <p:ph type="subTitle" idx="1"/>
          </p:nvPr>
        </p:nvSpPr>
        <p:spPr>
          <a:xfrm>
            <a:off x="665600" y="1821752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>
                <a:solidFill>
                  <a:schemeClr val="dk1"/>
                </a:solidFill>
              </a:rPr>
              <a:t>info@we.r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Fax: +966 313 3444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>
                <a:solidFill>
                  <a:schemeClr val="dk1"/>
                </a:solidFill>
              </a:rPr>
              <a:t>we.r</a:t>
            </a:r>
            <a:endParaRPr err="1">
              <a:solidFill>
                <a:schemeClr val="dk1"/>
              </a:solidFill>
            </a:endParaRPr>
          </a:p>
        </p:txBody>
      </p:sp>
      <p:pic>
        <p:nvPicPr>
          <p:cNvPr id="1401" name="Google Shape;140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673" y="1010254"/>
            <a:ext cx="5167101" cy="27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Presentation Agenda</a:t>
            </a:r>
            <a:endParaRPr/>
          </a:p>
        </p:txBody>
      </p:sp>
      <p:sp>
        <p:nvSpPr>
          <p:cNvPr id="628" name="Google Shape;628;p76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629" name="Google Shape;629;p76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Bonus Distribution</a:t>
            </a:r>
            <a:endParaRPr/>
          </a:p>
        </p:txBody>
      </p:sp>
      <p:sp>
        <p:nvSpPr>
          <p:cNvPr id="630" name="Google Shape;630;p76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COVID-19 Impact</a:t>
            </a:r>
            <a:endParaRPr/>
          </a:p>
        </p:txBody>
      </p:sp>
      <p:sp>
        <p:nvSpPr>
          <p:cNvPr id="631" name="Google Shape;631;p76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 &amp; A</a:t>
            </a:r>
            <a:endParaRPr/>
          </a:p>
        </p:txBody>
      </p:sp>
      <p:cxnSp>
        <p:nvCxnSpPr>
          <p:cNvPr id="632" name="Google Shape;632;p7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3" name="Google Shape;633;p7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34" name="Google Shape;634;p76" descr="A picture containing text, clock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9954" y="1784914"/>
            <a:ext cx="773724" cy="7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0750" y="2997411"/>
            <a:ext cx="862929" cy="67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4529" y="1691864"/>
            <a:ext cx="723121" cy="77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377EC77-C246-4452-AC11-00D48F52C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62" y="2898829"/>
            <a:ext cx="97155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4C31BD6-5606-448F-A33E-9CBC7AF1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90" y="2243"/>
            <a:ext cx="7924087" cy="4503420"/>
          </a:xfrm>
          <a:prstGeom prst="rect">
            <a:avLst/>
          </a:prstGeom>
        </p:spPr>
      </p:pic>
      <p:cxnSp>
        <p:nvCxnSpPr>
          <p:cNvPr id="643" name="Google Shape;643;p7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5" name="Google Shape;645;p77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6" name="Google Shape;646;p77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Gender Equality</a:t>
            </a:r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525" y="3044050"/>
            <a:ext cx="1630700" cy="16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7"/>
          <p:cNvSpPr txBox="1">
            <a:spLocks noGrp="1"/>
          </p:cNvSpPr>
          <p:nvPr>
            <p:ph type="title"/>
          </p:nvPr>
        </p:nvSpPr>
        <p:spPr>
          <a:xfrm>
            <a:off x="2306250" y="3307112"/>
            <a:ext cx="31734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700">
                <a:latin typeface="Amatic SC"/>
                <a:ea typeface="Amatic SC"/>
                <a:cs typeface="Amatic SC"/>
                <a:sym typeface="Amatic SC"/>
              </a:rPr>
              <a:t>Equal</a:t>
            </a:r>
            <a:endParaRPr sz="67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642" name="Google Shape;642;p7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Values</a:t>
            </a:r>
            <a:endParaRPr/>
          </a:p>
        </p:txBody>
      </p:sp>
      <p:sp>
        <p:nvSpPr>
          <p:cNvPr id="656" name="Google Shape;656;p78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 algn="l"/>
            <a:r>
              <a:rPr lang="en"/>
              <a:t>We R believing in equal gender rights in the workplace.</a:t>
            </a:r>
            <a:endParaRPr lang="en-US"/>
          </a:p>
        </p:txBody>
      </p:sp>
      <p:cxnSp>
        <p:nvCxnSpPr>
          <p:cNvPr id="657" name="Google Shape;657;p7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7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0" name="Google Shape;66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5" y="576950"/>
            <a:ext cx="990949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E71430D-EAD6-4265-A4B5-99F6172D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0" y="574965"/>
            <a:ext cx="4923544" cy="35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9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Employee Ratio By Gender</a:t>
            </a:r>
            <a:endParaRPr/>
          </a:p>
        </p:txBody>
      </p:sp>
      <p:sp>
        <p:nvSpPr>
          <p:cNvPr id="666" name="Google Shape;666;p79"/>
          <p:cNvSpPr txBox="1"/>
          <p:nvPr/>
        </p:nvSpPr>
        <p:spPr>
          <a:xfrm>
            <a:off x="6494845" y="3172968"/>
            <a:ext cx="1404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60%</a:t>
            </a:r>
            <a:endParaRPr sz="18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7" name="Google Shape;667;p79"/>
          <p:cNvSpPr txBox="1"/>
          <p:nvPr/>
        </p:nvSpPr>
        <p:spPr>
          <a:xfrm>
            <a:off x="6494995" y="3435374"/>
            <a:ext cx="1408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91440" marR="91440">
              <a:buSzPts val="1400"/>
            </a:pPr>
            <a:r>
              <a:rPr lang="en"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of the </a:t>
            </a: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hired employees</a:t>
            </a:r>
            <a:r>
              <a:rPr lang="en"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are males</a:t>
            </a:r>
            <a:endParaRPr sz="14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8" name="Google Shape;668;p79"/>
          <p:cNvSpPr txBox="1"/>
          <p:nvPr/>
        </p:nvSpPr>
        <p:spPr>
          <a:xfrm>
            <a:off x="1238575" y="3174750"/>
            <a:ext cx="14082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40%</a:t>
            </a:r>
            <a:endParaRPr sz="1800" b="1" i="0" u="none" strike="noStrike" cap="none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9" name="Google Shape;669;p79"/>
          <p:cNvSpPr txBox="1"/>
          <p:nvPr/>
        </p:nvSpPr>
        <p:spPr>
          <a:xfrm>
            <a:off x="2068175" y="3435375"/>
            <a:ext cx="16890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91440" marR="91440">
              <a:buClr>
                <a:schemeClr val="dk1"/>
              </a:buClr>
              <a:buSzPts val="1400"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 </a:t>
            </a:r>
            <a:r>
              <a:rPr lang="en"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of the </a:t>
            </a: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hired </a:t>
            </a:r>
            <a:r>
              <a:rPr lang="en"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employees are females</a:t>
            </a:r>
            <a:endParaRPr sz="14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70" name="Google Shape;670;p7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1" name="Google Shape;671;p7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673" name="Google Shape;673;p79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3847450" y="1784056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79"/>
          <p:cNvCxnSpPr>
            <a:stCxn id="668" idx="3"/>
            <a:endCxn id="676" idx="0"/>
          </p:cNvCxnSpPr>
          <p:nvPr/>
        </p:nvCxnSpPr>
        <p:spPr>
          <a:xfrm>
            <a:off x="2646775" y="3306000"/>
            <a:ext cx="1385100" cy="1635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676" name="Google Shape;676;p79"/>
          <p:cNvSpPr/>
          <p:nvPr/>
        </p:nvSpPr>
        <p:spPr>
          <a:xfrm>
            <a:off x="3970450" y="3469494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5231525" y="1898556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79"/>
          <p:cNvCxnSpPr>
            <a:stCxn id="666" idx="1"/>
            <a:endCxn id="679" idx="0"/>
          </p:cNvCxnSpPr>
          <p:nvPr/>
        </p:nvCxnSpPr>
        <p:spPr>
          <a:xfrm flipH="1">
            <a:off x="5460145" y="3304218"/>
            <a:ext cx="1034700" cy="474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679" name="Google Shape;679;p79"/>
          <p:cNvSpPr/>
          <p:nvPr/>
        </p:nvSpPr>
        <p:spPr>
          <a:xfrm>
            <a:off x="5398638" y="3351606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79" title="Employees By G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574" y="1038737"/>
            <a:ext cx="4958523" cy="306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910" y="2516962"/>
            <a:ext cx="1128384" cy="72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17" y="2516962"/>
            <a:ext cx="1108069" cy="80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A7179E-196C-4FE3-BC32-11FD611ADA9E}"/>
              </a:ext>
            </a:extLst>
          </p:cNvPr>
          <p:cNvSpPr txBox="1"/>
          <p:nvPr/>
        </p:nvSpPr>
        <p:spPr>
          <a:xfrm>
            <a:off x="-409575" y="819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0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Female to Male Ratio </a:t>
            </a:r>
            <a:endParaRPr/>
          </a:p>
        </p:txBody>
      </p:sp>
      <p:sp>
        <p:nvSpPr>
          <p:cNvPr id="688" name="Google Shape;688;p80"/>
          <p:cNvSpPr txBox="1"/>
          <p:nvPr/>
        </p:nvSpPr>
        <p:spPr>
          <a:xfrm>
            <a:off x="1303196" y="1772825"/>
            <a:ext cx="1645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Josefin Sans"/>
                <a:ea typeface="Josefin Sans"/>
                <a:cs typeface="Josefin Sans"/>
                <a:sym typeface="Josefin Sans"/>
              </a:rPr>
              <a:t>1:1.49</a:t>
            </a:r>
            <a:endParaRPr sz="1600" b="1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9" name="Google Shape;689;p80"/>
          <p:cNvSpPr txBox="1"/>
          <p:nvPr/>
        </p:nvSpPr>
        <p:spPr>
          <a:xfrm>
            <a:off x="1303196" y="1417175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1985-1990</a:t>
            </a:r>
            <a:endParaRPr sz="18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91" name="Google Shape;691;p80"/>
          <p:cNvCxnSpPr/>
          <p:nvPr/>
        </p:nvCxnSpPr>
        <p:spPr>
          <a:xfrm rot="5400000">
            <a:off x="566156" y="2122481"/>
            <a:ext cx="1335900" cy="176100"/>
          </a:xfrm>
          <a:prstGeom prst="bentConnector3">
            <a:avLst>
              <a:gd name="adj1" fmla="val -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92" name="Google Shape;692;p80"/>
          <p:cNvSpPr txBox="1"/>
          <p:nvPr/>
        </p:nvSpPr>
        <p:spPr>
          <a:xfrm>
            <a:off x="2712256" y="3451658"/>
            <a:ext cx="1645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Josefin Sans"/>
                <a:ea typeface="Josefin Sans"/>
                <a:cs typeface="Josefin Sans"/>
                <a:sym typeface="Josefin Sans"/>
              </a:rPr>
              <a:t>1:1.5</a:t>
            </a:r>
            <a:endParaRPr sz="1600" b="1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3" name="Google Shape;693;p80"/>
          <p:cNvSpPr txBox="1"/>
          <p:nvPr/>
        </p:nvSpPr>
        <p:spPr>
          <a:xfrm>
            <a:off x="2712256" y="3096008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1990-1995</a:t>
            </a:r>
            <a:endParaRPr sz="18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4" name="Google Shape;694;p80"/>
          <p:cNvSpPr txBox="1"/>
          <p:nvPr/>
        </p:nvSpPr>
        <p:spPr>
          <a:xfrm>
            <a:off x="2712256" y="3694176"/>
            <a:ext cx="16458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95" name="Google Shape;695;p80"/>
          <p:cNvCxnSpPr>
            <a:stCxn id="693" idx="1"/>
            <a:endCxn id="696" idx="4"/>
          </p:cNvCxnSpPr>
          <p:nvPr/>
        </p:nvCxnSpPr>
        <p:spPr>
          <a:xfrm rot="10800000">
            <a:off x="2548156" y="2861708"/>
            <a:ext cx="164100" cy="3597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97" name="Google Shape;697;p80"/>
          <p:cNvSpPr txBox="1"/>
          <p:nvPr/>
        </p:nvSpPr>
        <p:spPr>
          <a:xfrm>
            <a:off x="4110547" y="1772825"/>
            <a:ext cx="1645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Josefin Sans"/>
                <a:ea typeface="Josefin Sans"/>
                <a:cs typeface="Josefin Sans"/>
                <a:sym typeface="Josefin Sans"/>
              </a:rPr>
              <a:t>1:1.52</a:t>
            </a:r>
            <a:endParaRPr sz="1600" b="1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8" name="Google Shape;698;p80"/>
          <p:cNvSpPr txBox="1"/>
          <p:nvPr/>
        </p:nvSpPr>
        <p:spPr>
          <a:xfrm>
            <a:off x="4110547" y="1417175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1995-2000</a:t>
            </a:r>
            <a:endParaRPr sz="18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9" name="Google Shape;699;p80"/>
          <p:cNvSpPr txBox="1"/>
          <p:nvPr/>
        </p:nvSpPr>
        <p:spPr>
          <a:xfrm>
            <a:off x="4110547" y="2010775"/>
            <a:ext cx="16458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00" name="Google Shape;700;p80"/>
          <p:cNvCxnSpPr>
            <a:stCxn id="698" idx="1"/>
            <a:endCxn id="701" idx="0"/>
          </p:cNvCxnSpPr>
          <p:nvPr/>
        </p:nvCxnSpPr>
        <p:spPr>
          <a:xfrm flipH="1">
            <a:off x="3944347" y="1542575"/>
            <a:ext cx="166200" cy="13335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702" name="Google Shape;702;p80"/>
          <p:cNvSpPr txBox="1"/>
          <p:nvPr/>
        </p:nvSpPr>
        <p:spPr>
          <a:xfrm>
            <a:off x="5503813" y="3451658"/>
            <a:ext cx="1645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Josefin Sans"/>
                <a:ea typeface="Josefin Sans"/>
                <a:cs typeface="Josefin Sans"/>
                <a:sym typeface="Josefin Sans"/>
              </a:rPr>
              <a:t>1:1</a:t>
            </a:r>
            <a:endParaRPr sz="1600" b="1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3" name="Google Shape;703;p80"/>
          <p:cNvSpPr txBox="1"/>
          <p:nvPr/>
        </p:nvSpPr>
        <p:spPr>
          <a:xfrm>
            <a:off x="5503826" y="3096000"/>
            <a:ext cx="1804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2000 Onwards</a:t>
            </a:r>
            <a:endParaRPr sz="18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4" name="Google Shape;704;p80"/>
          <p:cNvSpPr txBox="1"/>
          <p:nvPr/>
        </p:nvSpPr>
        <p:spPr>
          <a:xfrm>
            <a:off x="5503813" y="3689608"/>
            <a:ext cx="1645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Our plan to achieve 1:1 female to male ratio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05" name="Google Shape;705;p80"/>
          <p:cNvCxnSpPr>
            <a:stCxn id="703" idx="1"/>
            <a:endCxn id="706" idx="4"/>
          </p:cNvCxnSpPr>
          <p:nvPr/>
        </p:nvCxnSpPr>
        <p:spPr>
          <a:xfrm rot="10800000">
            <a:off x="5341826" y="2861700"/>
            <a:ext cx="162000" cy="3597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707" name="Google Shape;707;p80"/>
          <p:cNvSpPr txBox="1"/>
          <p:nvPr/>
        </p:nvSpPr>
        <p:spPr>
          <a:xfrm>
            <a:off x="6904589" y="2021038"/>
            <a:ext cx="2049642" cy="82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Gender Equality achieved by 2005</a:t>
            </a:r>
            <a:endParaRPr sz="18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08" name="Google Shape;708;p80"/>
          <p:cNvCxnSpPr>
            <a:stCxn id="707" idx="1"/>
            <a:endCxn id="709" idx="0"/>
          </p:cNvCxnSpPr>
          <p:nvPr/>
        </p:nvCxnSpPr>
        <p:spPr>
          <a:xfrm rot="10800000" flipV="1">
            <a:off x="6738163" y="2431893"/>
            <a:ext cx="166426" cy="444062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710" name="Google Shape;710;p80"/>
          <p:cNvSpPr/>
          <p:nvPr/>
        </p:nvSpPr>
        <p:spPr>
          <a:xfrm>
            <a:off x="1085392" y="2881318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80"/>
          <p:cNvSpPr/>
          <p:nvPr/>
        </p:nvSpPr>
        <p:spPr>
          <a:xfrm>
            <a:off x="24865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0"/>
          <p:cNvSpPr/>
          <p:nvPr/>
        </p:nvSpPr>
        <p:spPr>
          <a:xfrm>
            <a:off x="3882794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1" name="Google Shape;711;p80"/>
          <p:cNvCxnSpPr/>
          <p:nvPr/>
        </p:nvCxnSpPr>
        <p:spPr>
          <a:xfrm>
            <a:off x="714875" y="2873012"/>
            <a:ext cx="7725000" cy="0"/>
          </a:xfrm>
          <a:prstGeom prst="straightConnector1">
            <a:avLst/>
          </a:prstGeom>
          <a:noFill/>
          <a:ln w="76200" cap="flat" cmpd="sng">
            <a:solidFill>
              <a:srgbClr val="24B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80"/>
          <p:cNvSpPr/>
          <p:nvPr/>
        </p:nvSpPr>
        <p:spPr>
          <a:xfrm>
            <a:off x="6676663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80"/>
          <p:cNvSpPr/>
          <p:nvPr/>
        </p:nvSpPr>
        <p:spPr>
          <a:xfrm>
            <a:off x="52803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2" name="Google Shape;712;p8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8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80"/>
          <p:cNvCxnSpPr/>
          <p:nvPr/>
        </p:nvCxnSpPr>
        <p:spPr>
          <a:xfrm rot="10800000">
            <a:off x="4200215" y="1394666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80"/>
          <p:cNvCxnSpPr/>
          <p:nvPr/>
        </p:nvCxnSpPr>
        <p:spPr>
          <a:xfrm rot="10800000">
            <a:off x="1401305" y="1394666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80"/>
          <p:cNvCxnSpPr/>
          <p:nvPr/>
        </p:nvCxnSpPr>
        <p:spPr>
          <a:xfrm rot="10800000">
            <a:off x="2805365" y="3073055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80"/>
          <p:cNvCxnSpPr/>
          <p:nvPr/>
        </p:nvCxnSpPr>
        <p:spPr>
          <a:xfrm rot="10800000">
            <a:off x="5596913" y="3073055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8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19" name="Google Shape;719;p80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 txBox="1">
            <a:spLocks noGrp="1"/>
          </p:cNvSpPr>
          <p:nvPr>
            <p:ph type="title" idx="8"/>
          </p:nvPr>
        </p:nvSpPr>
        <p:spPr>
          <a:xfrm>
            <a:off x="362903" y="254774"/>
            <a:ext cx="82578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/>
              <a:t>Female to Male Hire Ratio for the past 5 years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8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26" name="Google Shape;726;p81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27" name="Google Shape;727;p8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8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1" name="Google Shape;731;p81"/>
          <p:cNvSpPr txBox="1"/>
          <p:nvPr/>
        </p:nvSpPr>
        <p:spPr>
          <a:xfrm>
            <a:off x="6431950" y="3466500"/>
            <a:ext cx="276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Number of Employees</a:t>
            </a:r>
            <a:endParaRPr sz="800">
              <a:solidFill>
                <a:schemeClr val="dk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153EA5-EDF9-480A-968D-A0F3F40C2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186870"/>
              </p:ext>
            </p:extLst>
          </p:nvPr>
        </p:nvGraphicFramePr>
        <p:xfrm>
          <a:off x="837877" y="774915"/>
          <a:ext cx="3600158" cy="3733800"/>
        </p:xfrm>
        <a:graphic>
          <a:graphicData uri="http://schemas.openxmlformats.org/drawingml/2006/table">
            <a:tbl>
              <a:tblPr firstRow="1">
                <a:tableStyleId>{0CA5C34F-88A6-4761-89A0-4B9D57CF1C1D}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583653613"/>
                    </a:ext>
                  </a:extLst>
                </a:gridCol>
                <a:gridCol w="1885658">
                  <a:extLst>
                    <a:ext uri="{9D8B030D-6E8A-4147-A177-3AD203B41FA5}">
                      <a16:colId xmlns:a16="http://schemas.microsoft.com/office/drawing/2014/main" val="79876491"/>
                    </a:ext>
                  </a:extLst>
                </a:gridCol>
              </a:tblGrid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Department</a:t>
                      </a:r>
                      <a:endParaRPr lang="en-US" sz="1200" b="0" i="0" u="none" strike="noStrike" noProof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Female to Male Ratio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1166093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Human Resources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1:1.73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0216479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Research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1:1.59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53558396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1:1.55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50471065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1:1.53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661669842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Customer Service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6564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Production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1:1.50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073267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Marketing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1:1.48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46550100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Quality Management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1:1.46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78540332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Finance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1:1.45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66767600"/>
                  </a:ext>
                </a:extLst>
              </a:tr>
            </a:tbl>
          </a:graphicData>
        </a:graphic>
      </p:graphicFrame>
      <p:sp>
        <p:nvSpPr>
          <p:cNvPr id="10" name="Google Shape;731;p81">
            <a:extLst>
              <a:ext uri="{FF2B5EF4-FFF2-40B4-BE49-F238E27FC236}">
                <a16:creationId xmlns:a16="http://schemas.microsoft.com/office/drawing/2014/main" id="{EEE0DCF1-7095-4366-B142-946BE27FF966}"/>
              </a:ext>
            </a:extLst>
          </p:cNvPr>
          <p:cNvSpPr txBox="1"/>
          <p:nvPr/>
        </p:nvSpPr>
        <p:spPr>
          <a:xfrm rot="16200000">
            <a:off x="3525464" y="930128"/>
            <a:ext cx="276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800">
                <a:solidFill>
                  <a:schemeClr val="dk2"/>
                </a:solidFill>
              </a:rPr>
              <a:t>Department 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DB44039A-C8B2-469A-84DF-272F4BC3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02" y="1122509"/>
            <a:ext cx="3682414" cy="2264549"/>
          </a:xfrm>
          <a:prstGeom prst="rect">
            <a:avLst/>
          </a:prstGeom>
        </p:spPr>
      </p:pic>
      <p:pic>
        <p:nvPicPr>
          <p:cNvPr id="3" name="Picture 3" descr="Graphical user interface, application, table, PowerPoint&#10;&#10;Description automatically generated">
            <a:extLst>
              <a:ext uri="{FF2B5EF4-FFF2-40B4-BE49-F238E27FC236}">
                <a16:creationId xmlns:a16="http://schemas.microsoft.com/office/drawing/2014/main" id="{994CA6E4-793C-4A49-9ED3-9F8457EFC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3" t="35300" r="54656" b="20845"/>
          <a:stretch/>
        </p:blipFill>
        <p:spPr>
          <a:xfrm>
            <a:off x="367605" y="729873"/>
            <a:ext cx="4068666" cy="3851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 idx="8"/>
          </p:nvPr>
        </p:nvSpPr>
        <p:spPr>
          <a:xfrm>
            <a:off x="1227600" y="241350"/>
            <a:ext cx="69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Employees Gender Equality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39" name="Google Shape;739;p8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8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4E4363-47F5-4922-8A54-2A59E162A16A}"/>
              </a:ext>
            </a:extLst>
          </p:cNvPr>
          <p:cNvSpPr txBox="1"/>
          <p:nvPr/>
        </p:nvSpPr>
        <p:spPr>
          <a:xfrm>
            <a:off x="808745" y="902393"/>
            <a:ext cx="5125249" cy="3741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Our target:</a:t>
            </a:r>
            <a:r>
              <a:rPr lang="en-US"/>
              <a:t> reach </a:t>
            </a:r>
            <a:r>
              <a:rPr lang="en-US" b="1"/>
              <a:t>1:1 </a:t>
            </a:r>
            <a:r>
              <a:rPr lang="en-US"/>
              <a:t>ratio in all departments by </a:t>
            </a:r>
            <a:r>
              <a:rPr lang="en-US" b="1"/>
              <a:t>2005</a:t>
            </a:r>
            <a:r>
              <a:rPr lang="en-US"/>
              <a:t>.</a:t>
            </a:r>
          </a:p>
        </p:txBody>
      </p:sp>
      <p:pic>
        <p:nvPicPr>
          <p:cNvPr id="2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0B5EC70-A956-4BA9-9617-D3BD0EF66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0" t="36563" r="35941" b="25495"/>
          <a:stretch/>
        </p:blipFill>
        <p:spPr>
          <a:xfrm>
            <a:off x="494629" y="1348749"/>
            <a:ext cx="6848895" cy="3081116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DB259B2C-E343-48DE-A464-B0B39E09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38" y="1604606"/>
            <a:ext cx="1445308" cy="27461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On-screen Show (16:9)</PresentationFormat>
  <Paragraphs>229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Josefin Sans Light</vt:lpstr>
      <vt:lpstr>Fira Sans Extra Condensed Medium</vt:lpstr>
      <vt:lpstr>Amatic SC</vt:lpstr>
      <vt:lpstr>Roboto Condensed Light</vt:lpstr>
      <vt:lpstr>Josefin Sans Medium</vt:lpstr>
      <vt:lpstr>Josefin Sans</vt:lpstr>
      <vt:lpstr>Josefin Sans SemiBold</vt:lpstr>
      <vt:lpstr>Open Sans</vt:lpstr>
      <vt:lpstr>Josefin Sans ExtraLight</vt:lpstr>
      <vt:lpstr>Arial</vt:lpstr>
      <vt:lpstr>Macari Company Profile by Slidesgo</vt:lpstr>
      <vt:lpstr>Macari Company Profile by Slidesgo</vt:lpstr>
      <vt:lpstr>  Company  Plan </vt:lpstr>
      <vt:lpstr>  Group Members</vt:lpstr>
      <vt:lpstr>Presentation Agenda</vt:lpstr>
      <vt:lpstr>01</vt:lpstr>
      <vt:lpstr>  Company Values</vt:lpstr>
      <vt:lpstr>Employee Ratio By Gender</vt:lpstr>
      <vt:lpstr>Overall Female to Male Ratio </vt:lpstr>
      <vt:lpstr>Female to Male Hire Ratio for the past 5 years </vt:lpstr>
      <vt:lpstr>Employees Gender Equality </vt:lpstr>
      <vt:lpstr>Employees Gender Equality </vt:lpstr>
      <vt:lpstr>Employees Gender Equality </vt:lpstr>
      <vt:lpstr>Equal Pay  </vt:lpstr>
      <vt:lpstr>COVID-19 Impact </vt:lpstr>
      <vt:lpstr>COVID-19 Impact</vt:lpstr>
      <vt:lpstr>       COVID-19 Salary Reduction</vt:lpstr>
      <vt:lpstr>COVID-19 Impact</vt:lpstr>
      <vt:lpstr>Total Salaries</vt:lpstr>
      <vt:lpstr>Salaries Reduction</vt:lpstr>
      <vt:lpstr>COVID-19 Impact</vt:lpstr>
      <vt:lpstr>Bonuses Distribution </vt:lpstr>
      <vt:lpstr>Bonuses Distribution </vt:lpstr>
      <vt:lpstr>Bonuses Distribution </vt:lpstr>
      <vt:lpstr>Our projects</vt:lpstr>
      <vt:lpstr>1-YEARS OF SERVICE</vt:lpstr>
      <vt:lpstr>for contracts ending before 01-feb-2001</vt:lpstr>
      <vt:lpstr>Bonuses Distribution 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R Company Plan </dc:title>
  <cp:lastModifiedBy>amwaj mohammed</cp:lastModifiedBy>
  <cp:revision>11</cp:revision>
  <dcterms:modified xsi:type="dcterms:W3CDTF">2022-04-22T05:37:06Z</dcterms:modified>
</cp:coreProperties>
</file>